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29"/>
  </p:notesMasterIdLst>
  <p:sldIdLst>
    <p:sldId id="432" r:id="rId2"/>
    <p:sldId id="498" r:id="rId3"/>
    <p:sldId id="497" r:id="rId4"/>
    <p:sldId id="499" r:id="rId5"/>
    <p:sldId id="480" r:id="rId6"/>
    <p:sldId id="500" r:id="rId7"/>
    <p:sldId id="469" r:id="rId8"/>
    <p:sldId id="438" r:id="rId9"/>
    <p:sldId id="473" r:id="rId10"/>
    <p:sldId id="501" r:id="rId11"/>
    <p:sldId id="470" r:id="rId12"/>
    <p:sldId id="486" r:id="rId13"/>
    <p:sldId id="489" r:id="rId14"/>
    <p:sldId id="495" r:id="rId15"/>
    <p:sldId id="475" r:id="rId16"/>
    <p:sldId id="478" r:id="rId17"/>
    <p:sldId id="397" r:id="rId18"/>
    <p:sldId id="476" r:id="rId19"/>
    <p:sldId id="426" r:id="rId20"/>
    <p:sldId id="409" r:id="rId21"/>
    <p:sldId id="410" r:id="rId22"/>
    <p:sldId id="411" r:id="rId23"/>
    <p:sldId id="412" r:id="rId24"/>
    <p:sldId id="413" r:id="rId25"/>
    <p:sldId id="414" r:id="rId26"/>
    <p:sldId id="496" r:id="rId27"/>
    <p:sldId id="479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060"/>
    <a:srgbClr val="4A795C"/>
    <a:srgbClr val="1AB0A5"/>
    <a:srgbClr val="EF191F"/>
    <a:srgbClr val="0000FF"/>
    <a:srgbClr val="FFFFFF"/>
    <a:srgbClr val="FF00BE"/>
    <a:srgbClr val="CC00CC"/>
    <a:srgbClr val="FFFFDE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874" autoAdjust="0"/>
  </p:normalViewPr>
  <p:slideViewPr>
    <p:cSldViewPr snapToGrid="0">
      <p:cViewPr varScale="1">
        <p:scale>
          <a:sx n="81" d="100"/>
          <a:sy n="81" d="100"/>
        </p:scale>
        <p:origin x="2406" y="11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8F2A35-E8FF-44B2-956E-B9F347CE78AD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4933DB-9730-4145-BFD6-50B9DE6DB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8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5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5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E698F-0AFE-40D5-8AE6-71BEC49F05F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1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2A584-4977-4B83-930B-7ED673D9E76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43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09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88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40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19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4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84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9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933DB-9730-4145-BFD6-50B9DE6DB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16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557B91-EED5-48C8-86BD-1FCE21DA35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68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557B91-EED5-48C8-86BD-1FCE21DA35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0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23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5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9DFEF-CAFB-4AB4-B482-2416E14DD4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79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933DB-9730-4145-BFD6-50B9DE6DBF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50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5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2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23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85" y="178594"/>
            <a:ext cx="2160984" cy="61704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032" y="178594"/>
            <a:ext cx="6375797" cy="61704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76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1284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3" y="178594"/>
            <a:ext cx="8643938" cy="964406"/>
          </a:xfrm>
        </p:spPr>
        <p:txBody>
          <a:bodyPr/>
          <a:lstStyle>
            <a:lvl1pPr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4800" y="1447800"/>
            <a:ext cx="8534400" cy="5029200"/>
          </a:xfrm>
        </p:spPr>
        <p:txBody>
          <a:bodyPr/>
          <a:lstStyle>
            <a:lvl1pPr>
              <a:defRPr sz="2000"/>
            </a:lvl1pPr>
            <a:lvl2pPr marL="461963" indent="-166688"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54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0" y="4406804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0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51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3" y="2241352"/>
            <a:ext cx="4268391" cy="410765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2241352"/>
            <a:ext cx="4268391" cy="410765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7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2174381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1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6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7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479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6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049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6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493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0033" y="178594"/>
            <a:ext cx="8643938" cy="96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title style</a:t>
            </a:r>
            <a:endParaRPr lang="en-US" dirty="0" smtClean="0">
              <a:sym typeface="Gill Sans Light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033" y="1447800"/>
            <a:ext cx="864393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58200" y="640080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5ED69-2252-4FCB-8380-2B8F5E351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4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6">
              <a:lumMod val="75000"/>
            </a:schemeClr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228600" marR="0" indent="-115888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414141"/>
        </a:buClr>
        <a:buSzPct val="81000"/>
        <a:buFont typeface="Gill Sans Light" charset="0"/>
        <a:buNone/>
        <a:tabLst/>
        <a:defRPr sz="20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509588" marR="0" indent="-214313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tabLst/>
        <a:defRPr sz="1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690563" marR="0" indent="-19050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414141"/>
        </a:buClr>
        <a:buSzPct val="81000"/>
        <a:buFont typeface="Gill Sans MT" pitchFamily="34" charset="0"/>
        <a:buChar char="­"/>
        <a:tabLst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914400" marR="0" indent="-14605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414141"/>
        </a:buClr>
        <a:buSzPct val="81000"/>
        <a:buFont typeface="Gill Sans Light" charset="0"/>
        <a:buNone/>
        <a:tabLst/>
        <a:defRPr sz="14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201738" marR="0" indent="-16510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tabLst/>
        <a:defRPr sz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571488" indent="-214294" algn="l" rtl="0" eaLnBrk="1" fontAlgn="base" hangingPunct="1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892929" indent="-214294" algn="l" rtl="0" eaLnBrk="1" fontAlgn="base" hangingPunct="1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2214371" indent="-214294" algn="l" rtl="0" eaLnBrk="1" fontAlgn="base" hangingPunct="1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2535811" indent="-214294" algn="l" rtl="0" eaLnBrk="1" fontAlgn="base" hangingPunct="1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video" Target="../media/media2.wmv"/><Relationship Id="rId10" Type="http://schemas.openxmlformats.org/officeDocument/2006/relationships/image" Target="../media/image25.png"/><Relationship Id="rId4" Type="http://schemas.microsoft.com/office/2007/relationships/media" Target="../media/media2.wm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t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3.tif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8.em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tif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37496" r="189" b="9113"/>
          <a:stretch/>
        </p:blipFill>
        <p:spPr>
          <a:xfrm>
            <a:off x="-138023" y="-135166"/>
            <a:ext cx="9282022" cy="7001792"/>
          </a:xfrm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-37227" y="178594"/>
            <a:ext cx="9080430" cy="107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321440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642882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964323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285763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sz="4000" i="1" kern="0" dirty="0" smtClean="0">
                <a:solidFill>
                  <a:schemeClr val="bg1"/>
                </a:solidFill>
              </a:rPr>
              <a:t>“Essentially, all models are wrong, but some are useful” – George EP Box</a:t>
            </a:r>
            <a:endParaRPr lang="en-US" sz="4000" i="1" kern="0" dirty="0">
              <a:solidFill>
                <a:schemeClr val="bg1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 bwMode="auto">
          <a:xfrm>
            <a:off x="766363" y="2029374"/>
            <a:ext cx="3178361" cy="116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Julien Berro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b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Yale University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70145" y="6530229"/>
            <a:ext cx="30738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i="1" dirty="0" smtClean="0">
                <a:solidFill>
                  <a:schemeClr val="accent4"/>
                </a:solidFill>
              </a:rPr>
              <a:t>Watercolor by Mary D’Alimonte</a:t>
            </a:r>
            <a:endParaRPr lang="en-US" sz="1600" b="1" i="1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807" y="4351994"/>
            <a:ext cx="5315834" cy="2063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24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44637" y="1957299"/>
            <a:ext cx="4524014" cy="3036225"/>
            <a:chOff x="5033540" y="3119972"/>
            <a:chExt cx="3348460" cy="2247268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9" t="43043" r="28630" b="16398"/>
            <a:stretch/>
          </p:blipFill>
          <p:spPr bwMode="auto">
            <a:xfrm>
              <a:off x="5033540" y="3119972"/>
              <a:ext cx="3348460" cy="2247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 bwMode="auto">
            <a:xfrm>
              <a:off x="5301929" y="5226991"/>
              <a:ext cx="1049709" cy="140248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873181" y="4578576"/>
              <a:ext cx="1462510" cy="78866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3" y="1"/>
            <a:ext cx="8643938" cy="742886"/>
          </a:xfrm>
        </p:spPr>
        <p:txBody>
          <a:bodyPr/>
          <a:lstStyle/>
          <a:p>
            <a:r>
              <a:rPr lang="en-US" dirty="0" smtClean="0"/>
              <a:t>Actin provides the forces to deform the membrane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42090" y="4685746"/>
            <a:ext cx="1372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Lacy et al 2018</a:t>
            </a:r>
            <a:endParaRPr lang="en-US" sz="1400" i="1" dirty="0"/>
          </a:p>
        </p:txBody>
      </p:sp>
      <p:sp>
        <p:nvSpPr>
          <p:cNvPr id="9" name="Rectangle 8"/>
          <p:cNvSpPr/>
          <p:nvPr/>
        </p:nvSpPr>
        <p:spPr>
          <a:xfrm>
            <a:off x="5218680" y="3281650"/>
            <a:ext cx="4017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Conservative estimate </a:t>
            </a:r>
            <a:r>
              <a:rPr lang="en-US" b="1" dirty="0" smtClean="0">
                <a:solidFill>
                  <a:schemeClr val="accent6"/>
                </a:solidFill>
              </a:rPr>
              <a:t>~ 15 pN</a:t>
            </a:r>
          </a:p>
          <a:p>
            <a:r>
              <a:rPr lang="en-US" dirty="0" smtClean="0"/>
              <a:t>Optimistic estimate </a:t>
            </a:r>
            <a:r>
              <a:rPr lang="en-US" b="1" dirty="0" smtClean="0">
                <a:solidFill>
                  <a:schemeClr val="accent6"/>
                </a:solidFill>
              </a:rPr>
              <a:t>~ 200 to1000 pN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18680" y="2652965"/>
            <a:ext cx="392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Force produced by 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actin polymerization </a:t>
            </a:r>
            <a:r>
              <a:rPr lang="en-US" b="1" u="sng" dirty="0" smtClean="0">
                <a:solidFill>
                  <a:schemeClr val="accent6"/>
                </a:solidFill>
              </a:rPr>
              <a:t>alone</a:t>
            </a:r>
            <a:r>
              <a:rPr lang="en-US" b="1" dirty="0" smtClean="0">
                <a:solidFill>
                  <a:schemeClr val="accent6"/>
                </a:solidFill>
              </a:rPr>
              <a:t>: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0495" y="5527220"/>
            <a:ext cx="7283013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</a:rPr>
              <a:t>This is probably not enough - </a:t>
            </a:r>
          </a:p>
          <a:p>
            <a:pPr algn="ctr"/>
            <a:r>
              <a:rPr lang="en-US" sz="2800" b="1" dirty="0" smtClean="0">
                <a:solidFill>
                  <a:schemeClr val="accent6"/>
                </a:solidFill>
              </a:rPr>
              <a:t>Are there other ways to produce force?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8201" y="1407010"/>
            <a:ext cx="372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Favorite hypothesis in the field: </a:t>
            </a:r>
          </a:p>
          <a:p>
            <a:r>
              <a:rPr lang="en-US" sz="2000" b="1" dirty="0" smtClean="0">
                <a:solidFill>
                  <a:schemeClr val="accent6"/>
                </a:solidFill>
              </a:rPr>
              <a:t>The “push-pull” model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 bwMode="auto">
          <a:xfrm>
            <a:off x="145479" y="479589"/>
            <a:ext cx="8643938" cy="59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321440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642882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964323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285763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kern="0" dirty="0" smtClean="0"/>
              <a:t>… but how?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88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6" grpId="0"/>
      <p:bldP spid="41" grpId="0" animBg="1"/>
      <p:bldP spid="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243" y="597694"/>
            <a:ext cx="6934200" cy="964406"/>
          </a:xfrm>
        </p:spPr>
        <p:txBody>
          <a:bodyPr/>
          <a:lstStyle/>
          <a:p>
            <a:r>
              <a:rPr lang="en-US" sz="3200" dirty="0" smtClean="0"/>
              <a:t>Two mechanisms that can help produce more force during endocytosis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72143" y="2699657"/>
            <a:ext cx="8534400" cy="2046514"/>
          </a:xfrm>
        </p:spPr>
        <p:txBody>
          <a:bodyPr/>
          <a:lstStyle/>
          <a:p>
            <a:pPr marL="627062" indent="-514350">
              <a:buFont typeface="+mj-lt"/>
              <a:buAutoNum type="alphaUcPeriod"/>
            </a:pPr>
            <a:r>
              <a:rPr lang="en-US" sz="2400" b="1" dirty="0" smtClean="0">
                <a:solidFill>
                  <a:schemeClr val="accent6"/>
                </a:solidFill>
              </a:rPr>
              <a:t>Turnover</a:t>
            </a:r>
            <a:r>
              <a:rPr lang="en-US" sz="2400" dirty="0" smtClean="0"/>
              <a:t> of the actin machinery</a:t>
            </a:r>
          </a:p>
          <a:p>
            <a:pPr marL="569912" indent="-457200">
              <a:buAutoNum type="alphaUcPeriod"/>
            </a:pPr>
            <a:endParaRPr lang="en-US" sz="2400" dirty="0" smtClean="0"/>
          </a:p>
          <a:p>
            <a:pPr marL="569912" indent="-457200">
              <a:buAutoNum type="alphaUcPeriod"/>
            </a:pPr>
            <a:r>
              <a:rPr lang="en-US" sz="2400" b="1" dirty="0" smtClean="0">
                <a:solidFill>
                  <a:schemeClr val="accent6"/>
                </a:solidFill>
              </a:rPr>
              <a:t>Elastic energy storage </a:t>
            </a:r>
            <a:r>
              <a:rPr lang="en-US" sz="2400" dirty="0" smtClean="0"/>
              <a:t>in actin filament crosslinkers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5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-11794"/>
            <a:ext cx="8643938" cy="964406"/>
          </a:xfrm>
        </p:spPr>
        <p:txBody>
          <a:bodyPr/>
          <a:lstStyle/>
          <a:p>
            <a:r>
              <a:rPr lang="en-US" sz="1800" b="1" dirty="0" smtClean="0"/>
              <a:t>PART II – TURNOVER DURING ENDOCYTOSIS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Why do we think there might be turnover?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140254"/>
            <a:ext cx="4178339" cy="1086656"/>
          </a:xfrm>
        </p:spPr>
        <p:txBody>
          <a:bodyPr/>
          <a:lstStyle/>
          <a:p>
            <a:r>
              <a:rPr lang="en-US" i="1" dirty="0" smtClean="0"/>
              <a:t>A simple model of actin dynamics during endocytosis </a:t>
            </a:r>
            <a:r>
              <a:rPr lang="en-US" i="1" dirty="0"/>
              <a:t>backed with experimental data </a:t>
            </a:r>
            <a:r>
              <a:rPr lang="en-US" i="1" dirty="0" smtClean="0"/>
              <a:t>predicted it</a:t>
            </a:r>
            <a:endParaRPr lang="en-US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93896" y="3301983"/>
            <a:ext cx="6717589" cy="3468296"/>
            <a:chOff x="2996307" y="2874309"/>
            <a:chExt cx="5843380" cy="3016941"/>
          </a:xfrm>
        </p:grpSpPr>
        <p:grpSp>
          <p:nvGrpSpPr>
            <p:cNvPr id="16" name="Group 15"/>
            <p:cNvGrpSpPr/>
            <p:nvPr/>
          </p:nvGrpSpPr>
          <p:grpSpPr>
            <a:xfrm>
              <a:off x="3028950" y="2874309"/>
              <a:ext cx="5810737" cy="2936038"/>
              <a:chOff x="5410200" y="1346660"/>
              <a:chExt cx="3619557" cy="2234740"/>
            </a:xfrm>
          </p:grpSpPr>
          <p:pic>
            <p:nvPicPr>
              <p:cNvPr id="19" name="Picture 5" descr="C:\Users\Julien\Documents\Papiers\Presentations\10 ASCB\JustExpData.JPG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r="8248"/>
              <a:stretch/>
            </p:blipFill>
            <p:spPr bwMode="auto">
              <a:xfrm>
                <a:off x="5410200" y="1346660"/>
                <a:ext cx="3619557" cy="2234740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64581" y="1725359"/>
                <a:ext cx="1037018" cy="7730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C00000"/>
                    </a:solidFill>
                  </a:rPr>
                  <a:t>WASp</a:t>
                </a:r>
                <a:endParaRPr lang="en-US" sz="1200" dirty="0" smtClean="0">
                  <a:solidFill>
                    <a:srgbClr val="C00000"/>
                  </a:solidFill>
                </a:endParaRPr>
              </a:p>
              <a:p>
                <a:r>
                  <a:rPr lang="en-US" sz="1200" dirty="0" smtClean="0"/>
                  <a:t>Arp2/3 complex</a:t>
                </a:r>
              </a:p>
              <a:p>
                <a:r>
                  <a:rPr lang="en-US" sz="1200" dirty="0" smtClean="0">
                    <a:solidFill>
                      <a:srgbClr val="00CCFF"/>
                    </a:solidFill>
                  </a:rPr>
                  <a:t>Actin (6%)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</a:rPr>
                  <a:t>Capping protein</a:t>
                </a:r>
                <a:endParaRPr lang="en-US" sz="1200" dirty="0">
                  <a:solidFill>
                    <a:srgbClr val="00B050"/>
                  </a:solidFill>
                </a:endParaRPr>
              </a:p>
              <a:p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16200000">
              <a:off x="2062607" y="4090297"/>
              <a:ext cx="220595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Number of molecules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65617" y="5552696"/>
              <a:ext cx="10298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Time (s)</a:t>
              </a:r>
              <a:endParaRPr lang="en-US" sz="1600" dirty="0"/>
            </a:p>
          </p:txBody>
        </p:sp>
      </p:grpSp>
      <p:sp>
        <p:nvSpPr>
          <p:cNvPr id="21" name="ZoneTexte 10"/>
          <p:cNvSpPr txBox="1">
            <a:spLocks noChangeArrowheads="1"/>
          </p:cNvSpPr>
          <p:nvPr/>
        </p:nvSpPr>
        <p:spPr bwMode="auto">
          <a:xfrm>
            <a:off x="6666159" y="6377285"/>
            <a:ext cx="24930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i="1" dirty="0" err="1" smtClean="0"/>
              <a:t>Berro</a:t>
            </a:r>
            <a:r>
              <a:rPr lang="fr-FR" sz="1200" i="1" dirty="0" smtClean="0"/>
              <a:t> </a:t>
            </a:r>
            <a:r>
              <a:rPr lang="fr-FR" sz="1200" i="1" dirty="0"/>
              <a:t>et </a:t>
            </a:r>
            <a:r>
              <a:rPr lang="fr-FR" sz="1200" i="1" dirty="0" smtClean="0"/>
              <a:t>al 2010</a:t>
            </a:r>
          </a:p>
          <a:p>
            <a:pPr algn="r"/>
            <a:r>
              <a:rPr lang="fr-FR" sz="1200" i="1" dirty="0" err="1"/>
              <a:t>Sirotkin</a:t>
            </a:r>
            <a:r>
              <a:rPr lang="fr-FR" sz="1200" i="1" dirty="0"/>
              <a:t> et al </a:t>
            </a:r>
            <a:r>
              <a:rPr lang="fr-FR" sz="1200" i="1" dirty="0" smtClean="0"/>
              <a:t>2010</a:t>
            </a:r>
            <a:endParaRPr lang="en-US" sz="1200" i="1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388436" y="911853"/>
            <a:ext cx="3600449" cy="2398981"/>
            <a:chOff x="2404625" y="3302607"/>
            <a:chExt cx="2421375" cy="16133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4626" y="3302607"/>
              <a:ext cx="2421374" cy="161336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auto">
            <a:xfrm>
              <a:off x="2404625" y="4081463"/>
              <a:ext cx="124262" cy="834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 flipH="1">
              <a:off x="4102965" y="3624736"/>
              <a:ext cx="45719" cy="109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cxnSp>
        <p:nvCxnSpPr>
          <p:cNvPr id="26" name="Straight Connector 25"/>
          <p:cNvCxnSpPr>
            <a:endCxn id="25" idx="0"/>
          </p:cNvCxnSpPr>
          <p:nvPr/>
        </p:nvCxnSpPr>
        <p:spPr bwMode="auto">
          <a:xfrm flipH="1" flipV="1">
            <a:off x="6947763" y="1390841"/>
            <a:ext cx="48343" cy="4929499"/>
          </a:xfrm>
          <a:prstGeom prst="line">
            <a:avLst/>
          </a:prstGeom>
          <a:solidFill>
            <a:srgbClr val="6C7472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TypicalFieldForPresentatio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24" y="4030411"/>
            <a:ext cx="2089096" cy="20223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0031" y="2287000"/>
            <a:ext cx="375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Quantitative microscopy data allows to </a:t>
            </a:r>
            <a:r>
              <a:rPr lang="en-US" b="1" dirty="0" smtClean="0">
                <a:solidFill>
                  <a:schemeClr val="accent6"/>
                </a:solidFill>
              </a:rPr>
              <a:t>count the number of molecules </a:t>
            </a:r>
            <a:r>
              <a:rPr lang="en-US" b="1" dirty="0" smtClean="0"/>
              <a:t>over 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35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Titre 1"/>
          <p:cNvSpPr>
            <a:spLocks noGrp="1"/>
          </p:cNvSpPr>
          <p:nvPr>
            <p:ph type="title"/>
          </p:nvPr>
        </p:nvSpPr>
        <p:spPr>
          <a:xfrm>
            <a:off x="640304" y="2662"/>
            <a:ext cx="7834064" cy="1143000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fr-FR" dirty="0" err="1" smtClean="0">
                <a:solidFill>
                  <a:srgbClr val="002060"/>
                </a:solidFill>
              </a:rPr>
              <a:t>Testing</a:t>
            </a:r>
            <a:r>
              <a:rPr lang="fr-FR" dirty="0" smtClean="0">
                <a:solidFill>
                  <a:srgbClr val="002060"/>
                </a:solidFill>
              </a:rPr>
              <a:t> the </a:t>
            </a:r>
            <a:r>
              <a:rPr lang="fr-FR" dirty="0" err="1" smtClean="0">
                <a:solidFill>
                  <a:srgbClr val="002060"/>
                </a:solidFill>
              </a:rPr>
              <a:t>dendritic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nucleation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hypothesis</a:t>
            </a:r>
            <a:r>
              <a:rPr lang="fr-FR" dirty="0" smtClean="0">
                <a:solidFill>
                  <a:srgbClr val="002060"/>
                </a:solidFill>
              </a:rPr>
              <a:t/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err="1" smtClean="0">
                <a:solidFill>
                  <a:srgbClr val="002060"/>
                </a:solidFill>
              </a:rPr>
              <a:t>with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mathematical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modeling</a:t>
            </a:r>
            <a:r>
              <a:rPr lang="fr-FR" dirty="0" smtClean="0">
                <a:solidFill>
                  <a:srgbClr val="002060"/>
                </a:solidFill>
              </a:rPr>
              <a:t> (0D ODE)</a:t>
            </a:r>
            <a:endParaRPr lang="en-US" i="1" dirty="0" smtClean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196" y="1312212"/>
            <a:ext cx="5199073" cy="293558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990600" indent="-97790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</a:rPr>
              <a:t>Assembly</a:t>
            </a:r>
            <a:r>
              <a:rPr lang="en-US" sz="1600" dirty="0" smtClean="0"/>
              <a:t>: </a:t>
            </a:r>
            <a:r>
              <a:rPr lang="en-US" sz="1600" dirty="0" err="1" smtClean="0"/>
              <a:t>WASp</a:t>
            </a:r>
            <a:r>
              <a:rPr lang="en-US" sz="1600" dirty="0" smtClean="0"/>
              <a:t>-driven Arp2/3 complex </a:t>
            </a:r>
            <a:r>
              <a:rPr lang="en-US" sz="1600" b="1" dirty="0" smtClean="0">
                <a:solidFill>
                  <a:srgbClr val="002060"/>
                </a:solidFill>
              </a:rPr>
              <a:t>dendritic nucleation </a:t>
            </a:r>
            <a:r>
              <a:rPr lang="en-US" sz="1600" dirty="0" smtClean="0"/>
              <a:t>for actin</a:t>
            </a:r>
          </a:p>
          <a:p>
            <a:pPr marL="165100" indent="-152400">
              <a:spcBef>
                <a:spcPct val="0"/>
              </a:spcBef>
            </a:pPr>
            <a:endParaRPr lang="en-US" sz="1600" dirty="0" smtClean="0"/>
          </a:p>
          <a:p>
            <a:pPr marL="165100" indent="-15240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</a:rPr>
              <a:t>Disassembly</a:t>
            </a:r>
            <a:r>
              <a:rPr lang="en-US" sz="1600" dirty="0" smtClean="0"/>
              <a:t>: Pointed-end depolymerization + release of chunks</a:t>
            </a:r>
          </a:p>
          <a:p>
            <a:pPr marL="165100" indent="-152400">
              <a:spcBef>
                <a:spcPct val="0"/>
              </a:spcBef>
            </a:pPr>
            <a:endParaRPr lang="en-US" sz="1600" dirty="0" smtClean="0"/>
          </a:p>
          <a:p>
            <a:pPr marL="165100" indent="-152400">
              <a:spcBef>
                <a:spcPct val="0"/>
              </a:spcBef>
            </a:pPr>
            <a:r>
              <a:rPr lang="en-US" sz="1600" dirty="0" smtClean="0"/>
              <a:t>Most reaction </a:t>
            </a:r>
            <a:r>
              <a:rPr lang="en-US" sz="1600" b="1" dirty="0" smtClean="0">
                <a:solidFill>
                  <a:srgbClr val="002060"/>
                </a:solidFill>
              </a:rPr>
              <a:t>rate constants</a:t>
            </a:r>
            <a:r>
              <a:rPr lang="en-US" sz="1600" dirty="0" smtClean="0"/>
              <a:t> have been measured </a:t>
            </a:r>
            <a:r>
              <a:rPr lang="en-US" sz="1600" i="1" dirty="0" smtClean="0"/>
              <a:t>in vitro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 marL="165100" indent="-152400">
              <a:spcBef>
                <a:spcPct val="0"/>
              </a:spcBef>
            </a:pPr>
            <a:endParaRPr lang="en-US" sz="1600" b="1" dirty="0" smtClean="0">
              <a:solidFill>
                <a:srgbClr val="002060"/>
              </a:solidFill>
            </a:endParaRPr>
          </a:p>
          <a:p>
            <a:pPr marL="165100" indent="-15240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</a:rPr>
              <a:t>Cytoplasmic  concentrations</a:t>
            </a:r>
            <a:r>
              <a:rPr lang="en-US" sz="1600" dirty="0" smtClean="0"/>
              <a:t> measured with quantitative microscopy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676400" y="3671889"/>
            <a:ext cx="7432889" cy="3033712"/>
            <a:chOff x="1676400" y="3671889"/>
            <a:chExt cx="7432889" cy="3033712"/>
          </a:xfrm>
        </p:grpSpPr>
        <p:sp>
          <p:nvSpPr>
            <p:cNvPr id="20" name="TextBox 19"/>
            <p:cNvSpPr txBox="1"/>
            <p:nvPr/>
          </p:nvSpPr>
          <p:spPr>
            <a:xfrm>
              <a:off x="1676400" y="4062183"/>
              <a:ext cx="7262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solidFill>
                    <a:srgbClr val="0070C0"/>
                  </a:solidFill>
                </a:rPr>
                <a:t>WASp</a:t>
              </a:r>
              <a:endParaRPr lang="en-US" sz="11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039639" y="3671889"/>
              <a:ext cx="7069650" cy="3033712"/>
              <a:chOff x="2039639" y="3671889"/>
              <a:chExt cx="7069650" cy="3033712"/>
            </a:xfrm>
          </p:grpSpPr>
          <p:sp>
            <p:nvSpPr>
              <p:cNvPr id="1866" name="Freeform 4666"/>
              <p:cNvSpPr>
                <a:spLocks/>
              </p:cNvSpPr>
              <p:nvPr/>
            </p:nvSpPr>
            <p:spPr bwMode="auto">
              <a:xfrm>
                <a:off x="3997825" y="3915465"/>
                <a:ext cx="84010" cy="860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3" y="13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3" y="40"/>
                  </a:cxn>
                  <a:cxn ang="0">
                    <a:pos x="10" y="47"/>
                  </a:cxn>
                  <a:cxn ang="0">
                    <a:pos x="10" y="47"/>
                  </a:cxn>
                  <a:cxn ang="0">
                    <a:pos x="20" y="52"/>
                  </a:cxn>
                  <a:cxn ang="0">
                    <a:pos x="30" y="52"/>
                  </a:cxn>
                  <a:cxn ang="0">
                    <a:pos x="40" y="50"/>
                  </a:cxn>
                  <a:cxn ang="0">
                    <a:pos x="47" y="42"/>
                  </a:cxn>
                  <a:cxn ang="0">
                    <a:pos x="47" y="42"/>
                  </a:cxn>
                  <a:cxn ang="0">
                    <a:pos x="50" y="32"/>
                  </a:cxn>
                  <a:cxn ang="0">
                    <a:pos x="50" y="23"/>
                  </a:cxn>
                  <a:cxn ang="0">
                    <a:pos x="47" y="13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20" y="0"/>
                  </a:cxn>
                  <a:cxn ang="0">
                    <a:pos x="10" y="5"/>
                  </a:cxn>
                  <a:cxn ang="0">
                    <a:pos x="3" y="13"/>
                  </a:cxn>
                </a:cxnLst>
                <a:rect l="0" t="0" r="r" b="b"/>
                <a:pathLst>
                  <a:path w="50" h="52">
                    <a:moveTo>
                      <a:pt x="3" y="13"/>
                    </a:moveTo>
                    <a:lnTo>
                      <a:pt x="3" y="13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3" y="40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20" y="52"/>
                    </a:lnTo>
                    <a:lnTo>
                      <a:pt x="30" y="52"/>
                    </a:lnTo>
                    <a:lnTo>
                      <a:pt x="40" y="50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50" y="32"/>
                    </a:lnTo>
                    <a:lnTo>
                      <a:pt x="50" y="23"/>
                    </a:lnTo>
                    <a:lnTo>
                      <a:pt x="47" y="13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0" y="0"/>
                    </a:lnTo>
                    <a:lnTo>
                      <a:pt x="20" y="0"/>
                    </a:lnTo>
                    <a:lnTo>
                      <a:pt x="10" y="5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7" name="Freeform 4667"/>
              <p:cNvSpPr>
                <a:spLocks/>
              </p:cNvSpPr>
              <p:nvPr/>
            </p:nvSpPr>
            <p:spPr bwMode="auto">
              <a:xfrm>
                <a:off x="3997825" y="3915465"/>
                <a:ext cx="84010" cy="860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3" y="13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3" y="40"/>
                  </a:cxn>
                  <a:cxn ang="0">
                    <a:pos x="10" y="47"/>
                  </a:cxn>
                  <a:cxn ang="0">
                    <a:pos x="10" y="47"/>
                  </a:cxn>
                  <a:cxn ang="0">
                    <a:pos x="20" y="52"/>
                  </a:cxn>
                  <a:cxn ang="0">
                    <a:pos x="30" y="52"/>
                  </a:cxn>
                  <a:cxn ang="0">
                    <a:pos x="40" y="50"/>
                  </a:cxn>
                  <a:cxn ang="0">
                    <a:pos x="47" y="42"/>
                  </a:cxn>
                  <a:cxn ang="0">
                    <a:pos x="47" y="42"/>
                  </a:cxn>
                  <a:cxn ang="0">
                    <a:pos x="50" y="32"/>
                  </a:cxn>
                  <a:cxn ang="0">
                    <a:pos x="50" y="23"/>
                  </a:cxn>
                  <a:cxn ang="0">
                    <a:pos x="47" y="13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20" y="0"/>
                  </a:cxn>
                  <a:cxn ang="0">
                    <a:pos x="10" y="5"/>
                  </a:cxn>
                  <a:cxn ang="0">
                    <a:pos x="3" y="13"/>
                  </a:cxn>
                </a:cxnLst>
                <a:rect l="0" t="0" r="r" b="b"/>
                <a:pathLst>
                  <a:path w="50" h="52">
                    <a:moveTo>
                      <a:pt x="3" y="13"/>
                    </a:moveTo>
                    <a:lnTo>
                      <a:pt x="3" y="13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3" y="40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20" y="52"/>
                    </a:lnTo>
                    <a:lnTo>
                      <a:pt x="30" y="52"/>
                    </a:lnTo>
                    <a:lnTo>
                      <a:pt x="40" y="50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50" y="32"/>
                    </a:lnTo>
                    <a:lnTo>
                      <a:pt x="50" y="23"/>
                    </a:lnTo>
                    <a:lnTo>
                      <a:pt x="47" y="13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0" y="0"/>
                    </a:lnTo>
                    <a:lnTo>
                      <a:pt x="20" y="0"/>
                    </a:lnTo>
                    <a:lnTo>
                      <a:pt x="10" y="5"/>
                    </a:lnTo>
                    <a:lnTo>
                      <a:pt x="3" y="1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8" name="Freeform 4668"/>
              <p:cNvSpPr>
                <a:spLocks/>
              </p:cNvSpPr>
              <p:nvPr/>
            </p:nvSpPr>
            <p:spPr bwMode="auto">
              <a:xfrm>
                <a:off x="3997825" y="3915465"/>
                <a:ext cx="84010" cy="860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3" y="13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3" y="40"/>
                  </a:cxn>
                  <a:cxn ang="0">
                    <a:pos x="10" y="47"/>
                  </a:cxn>
                  <a:cxn ang="0">
                    <a:pos x="10" y="47"/>
                  </a:cxn>
                  <a:cxn ang="0">
                    <a:pos x="20" y="52"/>
                  </a:cxn>
                  <a:cxn ang="0">
                    <a:pos x="30" y="52"/>
                  </a:cxn>
                  <a:cxn ang="0">
                    <a:pos x="40" y="50"/>
                  </a:cxn>
                  <a:cxn ang="0">
                    <a:pos x="47" y="42"/>
                  </a:cxn>
                  <a:cxn ang="0">
                    <a:pos x="47" y="42"/>
                  </a:cxn>
                  <a:cxn ang="0">
                    <a:pos x="50" y="32"/>
                  </a:cxn>
                  <a:cxn ang="0">
                    <a:pos x="50" y="23"/>
                  </a:cxn>
                  <a:cxn ang="0">
                    <a:pos x="47" y="13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20" y="0"/>
                  </a:cxn>
                  <a:cxn ang="0">
                    <a:pos x="10" y="5"/>
                  </a:cxn>
                  <a:cxn ang="0">
                    <a:pos x="3" y="13"/>
                  </a:cxn>
                  <a:cxn ang="0">
                    <a:pos x="3" y="13"/>
                  </a:cxn>
                </a:cxnLst>
                <a:rect l="0" t="0" r="r" b="b"/>
                <a:pathLst>
                  <a:path w="50" h="52">
                    <a:moveTo>
                      <a:pt x="3" y="13"/>
                    </a:moveTo>
                    <a:lnTo>
                      <a:pt x="3" y="13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3" y="40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20" y="52"/>
                    </a:lnTo>
                    <a:lnTo>
                      <a:pt x="30" y="52"/>
                    </a:lnTo>
                    <a:lnTo>
                      <a:pt x="40" y="50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50" y="32"/>
                    </a:lnTo>
                    <a:lnTo>
                      <a:pt x="50" y="23"/>
                    </a:lnTo>
                    <a:lnTo>
                      <a:pt x="47" y="13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0" y="0"/>
                    </a:lnTo>
                    <a:lnTo>
                      <a:pt x="20" y="0"/>
                    </a:lnTo>
                    <a:lnTo>
                      <a:pt x="10" y="5"/>
                    </a:lnTo>
                    <a:lnTo>
                      <a:pt x="3" y="13"/>
                    </a:lnTo>
                    <a:lnTo>
                      <a:pt x="3" y="13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9" name="Freeform 4669"/>
              <p:cNvSpPr>
                <a:spLocks/>
              </p:cNvSpPr>
              <p:nvPr/>
            </p:nvSpPr>
            <p:spPr bwMode="auto">
              <a:xfrm>
                <a:off x="3876850" y="3817883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3478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0" name="Freeform 4670"/>
              <p:cNvSpPr>
                <a:spLocks/>
              </p:cNvSpPr>
              <p:nvPr/>
            </p:nvSpPr>
            <p:spPr bwMode="auto">
              <a:xfrm>
                <a:off x="3876850" y="3817883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1" name="Freeform 4671"/>
              <p:cNvSpPr>
                <a:spLocks/>
              </p:cNvSpPr>
              <p:nvPr/>
            </p:nvSpPr>
            <p:spPr bwMode="auto">
              <a:xfrm>
                <a:off x="3876850" y="3817883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2" name="Line 4678"/>
              <p:cNvSpPr>
                <a:spLocks noChangeShapeType="1"/>
              </p:cNvSpPr>
              <p:nvPr/>
            </p:nvSpPr>
            <p:spPr bwMode="auto">
              <a:xfrm>
                <a:off x="4318745" y="4001467"/>
                <a:ext cx="26379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3" name="Freeform 4679"/>
              <p:cNvSpPr>
                <a:spLocks/>
              </p:cNvSpPr>
              <p:nvPr/>
            </p:nvSpPr>
            <p:spPr bwMode="auto">
              <a:xfrm>
                <a:off x="4557336" y="3965081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59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59" y="20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4" name="Freeform 4680"/>
              <p:cNvSpPr>
                <a:spLocks/>
              </p:cNvSpPr>
              <p:nvPr/>
            </p:nvSpPr>
            <p:spPr bwMode="auto">
              <a:xfrm>
                <a:off x="4557336" y="3965081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59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59" y="20"/>
                    </a:lnTo>
                    <a:lnTo>
                      <a:pt x="37" y="1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5" name="Line 4681"/>
              <p:cNvSpPr>
                <a:spLocks noChangeShapeType="1"/>
              </p:cNvSpPr>
              <p:nvPr/>
            </p:nvSpPr>
            <p:spPr bwMode="auto">
              <a:xfrm flipH="1">
                <a:off x="4394355" y="3890656"/>
                <a:ext cx="267154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6" name="Freeform 4682"/>
              <p:cNvSpPr>
                <a:spLocks/>
              </p:cNvSpPr>
              <p:nvPr/>
            </p:nvSpPr>
            <p:spPr bwMode="auto">
              <a:xfrm>
                <a:off x="4290181" y="3854271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7" name="Freeform 4683"/>
              <p:cNvSpPr>
                <a:spLocks/>
              </p:cNvSpPr>
              <p:nvPr/>
            </p:nvSpPr>
            <p:spPr bwMode="auto">
              <a:xfrm>
                <a:off x="4290181" y="3854271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8" name="Line 4702"/>
              <p:cNvSpPr>
                <a:spLocks noChangeShapeType="1"/>
              </p:cNvSpPr>
              <p:nvPr/>
            </p:nvSpPr>
            <p:spPr bwMode="auto">
              <a:xfrm>
                <a:off x="5394083" y="3923734"/>
                <a:ext cx="26379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9" name="Freeform 4703"/>
              <p:cNvSpPr>
                <a:spLocks/>
              </p:cNvSpPr>
              <p:nvPr/>
            </p:nvSpPr>
            <p:spPr bwMode="auto">
              <a:xfrm>
                <a:off x="5632673" y="3887348"/>
                <a:ext cx="132736" cy="77733"/>
              </a:xfrm>
              <a:custGeom>
                <a:avLst/>
                <a:gdLst/>
                <a:ahLst/>
                <a:cxnLst>
                  <a:cxn ang="0">
                    <a:pos x="37" y="12"/>
                  </a:cxn>
                  <a:cxn ang="0">
                    <a:pos x="37" y="12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5"/>
                  </a:cxn>
                  <a:cxn ang="0">
                    <a:pos x="79" y="22"/>
                  </a:cxn>
                  <a:cxn ang="0">
                    <a:pos x="79" y="22"/>
                  </a:cxn>
                  <a:cxn ang="0">
                    <a:pos x="59" y="20"/>
                  </a:cxn>
                  <a:cxn ang="0">
                    <a:pos x="37" y="12"/>
                  </a:cxn>
                </a:cxnLst>
                <a:rect l="0" t="0" r="r" b="b"/>
                <a:pathLst>
                  <a:path w="79" h="47">
                    <a:moveTo>
                      <a:pt x="37" y="12"/>
                    </a:moveTo>
                    <a:lnTo>
                      <a:pt x="37" y="12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5"/>
                    </a:lnTo>
                    <a:lnTo>
                      <a:pt x="79" y="22"/>
                    </a:lnTo>
                    <a:lnTo>
                      <a:pt x="79" y="22"/>
                    </a:lnTo>
                    <a:lnTo>
                      <a:pt x="59" y="20"/>
                    </a:lnTo>
                    <a:lnTo>
                      <a:pt x="37" y="12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0" name="Freeform 4704"/>
              <p:cNvSpPr>
                <a:spLocks/>
              </p:cNvSpPr>
              <p:nvPr/>
            </p:nvSpPr>
            <p:spPr bwMode="auto">
              <a:xfrm>
                <a:off x="5632673" y="3887348"/>
                <a:ext cx="132736" cy="77733"/>
              </a:xfrm>
              <a:custGeom>
                <a:avLst/>
                <a:gdLst/>
                <a:ahLst/>
                <a:cxnLst>
                  <a:cxn ang="0">
                    <a:pos x="37" y="12"/>
                  </a:cxn>
                  <a:cxn ang="0">
                    <a:pos x="37" y="12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5"/>
                  </a:cxn>
                  <a:cxn ang="0">
                    <a:pos x="79" y="22"/>
                  </a:cxn>
                  <a:cxn ang="0">
                    <a:pos x="79" y="22"/>
                  </a:cxn>
                  <a:cxn ang="0">
                    <a:pos x="59" y="20"/>
                  </a:cxn>
                  <a:cxn ang="0">
                    <a:pos x="37" y="12"/>
                  </a:cxn>
                </a:cxnLst>
                <a:rect l="0" t="0" r="r" b="b"/>
                <a:pathLst>
                  <a:path w="79" h="47">
                    <a:moveTo>
                      <a:pt x="37" y="12"/>
                    </a:moveTo>
                    <a:lnTo>
                      <a:pt x="37" y="12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5"/>
                    </a:lnTo>
                    <a:lnTo>
                      <a:pt x="79" y="22"/>
                    </a:lnTo>
                    <a:lnTo>
                      <a:pt x="79" y="22"/>
                    </a:lnTo>
                    <a:lnTo>
                      <a:pt x="59" y="20"/>
                    </a:lnTo>
                    <a:lnTo>
                      <a:pt x="37" y="1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1" name="Line 4705"/>
              <p:cNvSpPr>
                <a:spLocks noChangeShapeType="1"/>
              </p:cNvSpPr>
              <p:nvPr/>
            </p:nvSpPr>
            <p:spPr bwMode="auto">
              <a:xfrm flipH="1">
                <a:off x="8270609" y="4355403"/>
                <a:ext cx="26379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2" name="Freeform 4706"/>
              <p:cNvSpPr>
                <a:spLocks/>
              </p:cNvSpPr>
              <p:nvPr/>
            </p:nvSpPr>
            <p:spPr bwMode="auto">
              <a:xfrm>
                <a:off x="8166435" y="4314054"/>
                <a:ext cx="129376" cy="77733"/>
              </a:xfrm>
              <a:custGeom>
                <a:avLst/>
                <a:gdLst/>
                <a:ahLst/>
                <a:cxnLst>
                  <a:cxn ang="0">
                    <a:pos x="40" y="35"/>
                  </a:cxn>
                  <a:cxn ang="0">
                    <a:pos x="40" y="35"/>
                  </a:cxn>
                  <a:cxn ang="0">
                    <a:pos x="77" y="47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40" y="15"/>
                  </a:cxn>
                  <a:cxn ang="0">
                    <a:pos x="40" y="15"/>
                  </a:cxn>
                  <a:cxn ang="0">
                    <a:pos x="18" y="22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18" y="27"/>
                  </a:cxn>
                  <a:cxn ang="0">
                    <a:pos x="40" y="35"/>
                  </a:cxn>
                </a:cxnLst>
                <a:rect l="0" t="0" r="r" b="b"/>
                <a:pathLst>
                  <a:path w="77" h="47">
                    <a:moveTo>
                      <a:pt x="40" y="35"/>
                    </a:moveTo>
                    <a:lnTo>
                      <a:pt x="40" y="35"/>
                    </a:lnTo>
                    <a:lnTo>
                      <a:pt x="77" y="47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18" y="22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8" y="27"/>
                    </a:lnTo>
                    <a:lnTo>
                      <a:pt x="40" y="35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3" name="Freeform 4707"/>
              <p:cNvSpPr>
                <a:spLocks/>
              </p:cNvSpPr>
              <p:nvPr/>
            </p:nvSpPr>
            <p:spPr bwMode="auto">
              <a:xfrm>
                <a:off x="8166435" y="4314054"/>
                <a:ext cx="129376" cy="77733"/>
              </a:xfrm>
              <a:custGeom>
                <a:avLst/>
                <a:gdLst/>
                <a:ahLst/>
                <a:cxnLst>
                  <a:cxn ang="0">
                    <a:pos x="40" y="35"/>
                  </a:cxn>
                  <a:cxn ang="0">
                    <a:pos x="40" y="35"/>
                  </a:cxn>
                  <a:cxn ang="0">
                    <a:pos x="77" y="47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40" y="15"/>
                  </a:cxn>
                  <a:cxn ang="0">
                    <a:pos x="40" y="15"/>
                  </a:cxn>
                  <a:cxn ang="0">
                    <a:pos x="18" y="22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18" y="27"/>
                  </a:cxn>
                  <a:cxn ang="0">
                    <a:pos x="40" y="35"/>
                  </a:cxn>
                </a:cxnLst>
                <a:rect l="0" t="0" r="r" b="b"/>
                <a:pathLst>
                  <a:path w="77" h="47">
                    <a:moveTo>
                      <a:pt x="40" y="35"/>
                    </a:moveTo>
                    <a:lnTo>
                      <a:pt x="40" y="35"/>
                    </a:lnTo>
                    <a:lnTo>
                      <a:pt x="77" y="47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18" y="22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8" y="27"/>
                    </a:lnTo>
                    <a:lnTo>
                      <a:pt x="40" y="3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" name="Line 4708"/>
              <p:cNvSpPr>
                <a:spLocks noChangeShapeType="1"/>
              </p:cNvSpPr>
              <p:nvPr/>
            </p:nvSpPr>
            <p:spPr bwMode="auto">
              <a:xfrm>
                <a:off x="8191638" y="4244591"/>
                <a:ext cx="26211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5" name="Freeform 4709"/>
              <p:cNvSpPr>
                <a:spLocks/>
              </p:cNvSpPr>
              <p:nvPr/>
            </p:nvSpPr>
            <p:spPr bwMode="auto">
              <a:xfrm>
                <a:off x="8430229" y="4203244"/>
                <a:ext cx="13273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62" y="27"/>
                  </a:cxn>
                  <a:cxn ang="0">
                    <a:pos x="79" y="25"/>
                  </a:cxn>
                  <a:cxn ang="0">
                    <a:pos x="79" y="25"/>
                  </a:cxn>
                  <a:cxn ang="0">
                    <a:pos x="62" y="20"/>
                  </a:cxn>
                  <a:cxn ang="0">
                    <a:pos x="37" y="15"/>
                  </a:cxn>
                </a:cxnLst>
                <a:rect l="0" t="0" r="r" b="b"/>
                <a:pathLst>
                  <a:path w="79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62" y="27"/>
                    </a:lnTo>
                    <a:lnTo>
                      <a:pt x="79" y="25"/>
                    </a:lnTo>
                    <a:lnTo>
                      <a:pt x="79" y="25"/>
                    </a:lnTo>
                    <a:lnTo>
                      <a:pt x="62" y="20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6" name="Freeform 4710"/>
              <p:cNvSpPr>
                <a:spLocks/>
              </p:cNvSpPr>
              <p:nvPr/>
            </p:nvSpPr>
            <p:spPr bwMode="auto">
              <a:xfrm>
                <a:off x="8430229" y="4203244"/>
                <a:ext cx="13273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62" y="27"/>
                  </a:cxn>
                  <a:cxn ang="0">
                    <a:pos x="79" y="25"/>
                  </a:cxn>
                  <a:cxn ang="0">
                    <a:pos x="79" y="25"/>
                  </a:cxn>
                  <a:cxn ang="0">
                    <a:pos x="62" y="20"/>
                  </a:cxn>
                  <a:cxn ang="0">
                    <a:pos x="37" y="15"/>
                  </a:cxn>
                </a:cxnLst>
                <a:rect l="0" t="0" r="r" b="b"/>
                <a:pathLst>
                  <a:path w="79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62" y="27"/>
                    </a:lnTo>
                    <a:lnTo>
                      <a:pt x="79" y="25"/>
                    </a:lnTo>
                    <a:lnTo>
                      <a:pt x="79" y="25"/>
                    </a:lnTo>
                    <a:lnTo>
                      <a:pt x="62" y="20"/>
                    </a:lnTo>
                    <a:lnTo>
                      <a:pt x="37" y="1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7" name="Line 4711"/>
              <p:cNvSpPr>
                <a:spLocks noChangeShapeType="1"/>
              </p:cNvSpPr>
              <p:nvPr/>
            </p:nvSpPr>
            <p:spPr bwMode="auto">
              <a:xfrm>
                <a:off x="6541419" y="6218099"/>
                <a:ext cx="26211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8" name="Freeform 4712"/>
              <p:cNvSpPr>
                <a:spLocks/>
              </p:cNvSpPr>
              <p:nvPr/>
            </p:nvSpPr>
            <p:spPr bwMode="auto">
              <a:xfrm>
                <a:off x="6778329" y="6180059"/>
                <a:ext cx="134417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3"/>
                  </a:cxn>
                  <a:cxn ang="0">
                    <a:pos x="37" y="33"/>
                  </a:cxn>
                  <a:cxn ang="0">
                    <a:pos x="60" y="28"/>
                  </a:cxn>
                  <a:cxn ang="0">
                    <a:pos x="80" y="25"/>
                  </a:cxn>
                  <a:cxn ang="0">
                    <a:pos x="80" y="25"/>
                  </a:cxn>
                  <a:cxn ang="0">
                    <a:pos x="60" y="20"/>
                  </a:cxn>
                  <a:cxn ang="0">
                    <a:pos x="37" y="15"/>
                  </a:cxn>
                </a:cxnLst>
                <a:rect l="0" t="0" r="r" b="b"/>
                <a:pathLst>
                  <a:path w="80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3"/>
                    </a:lnTo>
                    <a:lnTo>
                      <a:pt x="37" y="33"/>
                    </a:lnTo>
                    <a:lnTo>
                      <a:pt x="60" y="28"/>
                    </a:lnTo>
                    <a:lnTo>
                      <a:pt x="80" y="25"/>
                    </a:lnTo>
                    <a:lnTo>
                      <a:pt x="80" y="25"/>
                    </a:lnTo>
                    <a:lnTo>
                      <a:pt x="60" y="20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9" name="Freeform 4713"/>
              <p:cNvSpPr>
                <a:spLocks/>
              </p:cNvSpPr>
              <p:nvPr/>
            </p:nvSpPr>
            <p:spPr bwMode="auto">
              <a:xfrm>
                <a:off x="6778329" y="6180059"/>
                <a:ext cx="134417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3"/>
                  </a:cxn>
                  <a:cxn ang="0">
                    <a:pos x="37" y="33"/>
                  </a:cxn>
                  <a:cxn ang="0">
                    <a:pos x="60" y="28"/>
                  </a:cxn>
                  <a:cxn ang="0">
                    <a:pos x="80" y="25"/>
                  </a:cxn>
                  <a:cxn ang="0">
                    <a:pos x="80" y="25"/>
                  </a:cxn>
                  <a:cxn ang="0">
                    <a:pos x="60" y="20"/>
                  </a:cxn>
                  <a:cxn ang="0">
                    <a:pos x="37" y="15"/>
                  </a:cxn>
                </a:cxnLst>
                <a:rect l="0" t="0" r="r" b="b"/>
                <a:pathLst>
                  <a:path w="80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3"/>
                    </a:lnTo>
                    <a:lnTo>
                      <a:pt x="37" y="33"/>
                    </a:lnTo>
                    <a:lnTo>
                      <a:pt x="60" y="28"/>
                    </a:lnTo>
                    <a:lnTo>
                      <a:pt x="80" y="25"/>
                    </a:lnTo>
                    <a:lnTo>
                      <a:pt x="80" y="25"/>
                    </a:lnTo>
                    <a:lnTo>
                      <a:pt x="60" y="20"/>
                    </a:lnTo>
                    <a:lnTo>
                      <a:pt x="37" y="1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0" name="Line 4714"/>
              <p:cNvSpPr>
                <a:spLocks noChangeShapeType="1"/>
              </p:cNvSpPr>
              <p:nvPr/>
            </p:nvSpPr>
            <p:spPr bwMode="auto">
              <a:xfrm flipH="1">
                <a:off x="6620390" y="6107288"/>
                <a:ext cx="26211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1" name="Freeform 4715"/>
              <p:cNvSpPr>
                <a:spLocks/>
              </p:cNvSpPr>
              <p:nvPr/>
            </p:nvSpPr>
            <p:spPr bwMode="auto">
              <a:xfrm>
                <a:off x="6516216" y="6069248"/>
                <a:ext cx="129376" cy="77733"/>
              </a:xfrm>
              <a:custGeom>
                <a:avLst/>
                <a:gdLst/>
                <a:ahLst/>
                <a:cxnLst>
                  <a:cxn ang="0">
                    <a:pos x="40" y="33"/>
                  </a:cxn>
                  <a:cxn ang="0">
                    <a:pos x="40" y="33"/>
                  </a:cxn>
                  <a:cxn ang="0">
                    <a:pos x="77" y="47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40" y="13"/>
                  </a:cxn>
                  <a:cxn ang="0">
                    <a:pos x="40" y="13"/>
                  </a:cxn>
                  <a:cxn ang="0">
                    <a:pos x="17" y="2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17" y="28"/>
                  </a:cxn>
                  <a:cxn ang="0">
                    <a:pos x="40" y="33"/>
                  </a:cxn>
                </a:cxnLst>
                <a:rect l="0" t="0" r="r" b="b"/>
                <a:pathLst>
                  <a:path w="77" h="47">
                    <a:moveTo>
                      <a:pt x="40" y="33"/>
                    </a:moveTo>
                    <a:lnTo>
                      <a:pt x="40" y="33"/>
                    </a:lnTo>
                    <a:lnTo>
                      <a:pt x="77" y="47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40" y="13"/>
                    </a:lnTo>
                    <a:lnTo>
                      <a:pt x="40" y="13"/>
                    </a:lnTo>
                    <a:lnTo>
                      <a:pt x="17" y="2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7" y="28"/>
                    </a:lnTo>
                    <a:lnTo>
                      <a:pt x="40" y="33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2" name="Freeform 4716"/>
              <p:cNvSpPr>
                <a:spLocks/>
              </p:cNvSpPr>
              <p:nvPr/>
            </p:nvSpPr>
            <p:spPr bwMode="auto">
              <a:xfrm>
                <a:off x="6516216" y="6069248"/>
                <a:ext cx="129376" cy="77733"/>
              </a:xfrm>
              <a:custGeom>
                <a:avLst/>
                <a:gdLst/>
                <a:ahLst/>
                <a:cxnLst>
                  <a:cxn ang="0">
                    <a:pos x="40" y="33"/>
                  </a:cxn>
                  <a:cxn ang="0">
                    <a:pos x="40" y="33"/>
                  </a:cxn>
                  <a:cxn ang="0">
                    <a:pos x="77" y="47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40" y="13"/>
                  </a:cxn>
                  <a:cxn ang="0">
                    <a:pos x="40" y="13"/>
                  </a:cxn>
                  <a:cxn ang="0">
                    <a:pos x="17" y="2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17" y="28"/>
                  </a:cxn>
                  <a:cxn ang="0">
                    <a:pos x="40" y="33"/>
                  </a:cxn>
                </a:cxnLst>
                <a:rect l="0" t="0" r="r" b="b"/>
                <a:pathLst>
                  <a:path w="77" h="47">
                    <a:moveTo>
                      <a:pt x="40" y="33"/>
                    </a:moveTo>
                    <a:lnTo>
                      <a:pt x="40" y="33"/>
                    </a:lnTo>
                    <a:lnTo>
                      <a:pt x="77" y="47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40" y="13"/>
                    </a:lnTo>
                    <a:lnTo>
                      <a:pt x="40" y="13"/>
                    </a:lnTo>
                    <a:lnTo>
                      <a:pt x="17" y="2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7" y="28"/>
                    </a:lnTo>
                    <a:lnTo>
                      <a:pt x="40" y="3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3" name="Rectangle 4737"/>
              <p:cNvSpPr>
                <a:spLocks noChangeArrowheads="1"/>
              </p:cNvSpPr>
              <p:nvPr/>
            </p:nvSpPr>
            <p:spPr bwMode="auto">
              <a:xfrm>
                <a:off x="5795653" y="5868726"/>
                <a:ext cx="0" cy="287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894" name="Rectangle 4738"/>
              <p:cNvSpPr>
                <a:spLocks noChangeArrowheads="1"/>
              </p:cNvSpPr>
              <p:nvPr/>
            </p:nvSpPr>
            <p:spPr bwMode="auto">
              <a:xfrm>
                <a:off x="5877984" y="5868726"/>
                <a:ext cx="0" cy="287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895" name="Rectangle 4739"/>
              <p:cNvSpPr>
                <a:spLocks noChangeArrowheads="1"/>
              </p:cNvSpPr>
              <p:nvPr/>
            </p:nvSpPr>
            <p:spPr bwMode="auto">
              <a:xfrm>
                <a:off x="5961994" y="5868726"/>
                <a:ext cx="0" cy="287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896" name="Line 4761"/>
              <p:cNvSpPr>
                <a:spLocks noChangeShapeType="1"/>
              </p:cNvSpPr>
              <p:nvPr/>
            </p:nvSpPr>
            <p:spPr bwMode="auto">
              <a:xfrm flipH="1">
                <a:off x="7512832" y="3804652"/>
                <a:ext cx="267154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7" name="Freeform 4762"/>
              <p:cNvSpPr>
                <a:spLocks/>
              </p:cNvSpPr>
              <p:nvPr/>
            </p:nvSpPr>
            <p:spPr bwMode="auto">
              <a:xfrm>
                <a:off x="7408659" y="3768267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8" name="Freeform 4763"/>
              <p:cNvSpPr>
                <a:spLocks/>
              </p:cNvSpPr>
              <p:nvPr/>
            </p:nvSpPr>
            <p:spPr bwMode="auto">
              <a:xfrm>
                <a:off x="7408659" y="3768267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1" name="Freeform 4784"/>
              <p:cNvSpPr>
                <a:spLocks/>
              </p:cNvSpPr>
              <p:nvPr/>
            </p:nvSpPr>
            <p:spPr bwMode="auto">
              <a:xfrm>
                <a:off x="3890291" y="3976659"/>
                <a:ext cx="129376" cy="165390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5" y="3"/>
                  </a:cxn>
                  <a:cxn ang="0">
                    <a:pos x="10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20" y="82"/>
                  </a:cxn>
                  <a:cxn ang="0">
                    <a:pos x="34" y="95"/>
                  </a:cxn>
                  <a:cxn ang="0">
                    <a:pos x="42" y="97"/>
                  </a:cxn>
                  <a:cxn ang="0">
                    <a:pos x="49" y="100"/>
                  </a:cxn>
                  <a:cxn ang="0">
                    <a:pos x="57" y="100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2" y="87"/>
                  </a:cxn>
                  <a:cxn ang="0">
                    <a:pos x="74" y="80"/>
                  </a:cxn>
                  <a:cxn ang="0">
                    <a:pos x="77" y="72"/>
                  </a:cxn>
                  <a:cxn ang="0">
                    <a:pos x="77" y="55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30" y="0"/>
                  </a:cxn>
                  <a:cxn ang="0">
                    <a:pos x="22" y="3"/>
                  </a:cxn>
                  <a:cxn ang="0">
                    <a:pos x="15" y="3"/>
                  </a:cxn>
                </a:cxnLst>
                <a:rect l="0" t="0" r="r" b="b"/>
                <a:pathLst>
                  <a:path w="77" h="100">
                    <a:moveTo>
                      <a:pt x="15" y="3"/>
                    </a:moveTo>
                    <a:lnTo>
                      <a:pt x="15" y="3"/>
                    </a:lnTo>
                    <a:lnTo>
                      <a:pt x="10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20" y="82"/>
                    </a:lnTo>
                    <a:lnTo>
                      <a:pt x="34" y="95"/>
                    </a:lnTo>
                    <a:lnTo>
                      <a:pt x="42" y="97"/>
                    </a:lnTo>
                    <a:lnTo>
                      <a:pt x="49" y="100"/>
                    </a:lnTo>
                    <a:lnTo>
                      <a:pt x="57" y="100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2" y="87"/>
                    </a:lnTo>
                    <a:lnTo>
                      <a:pt x="74" y="80"/>
                    </a:lnTo>
                    <a:lnTo>
                      <a:pt x="77" y="72"/>
                    </a:lnTo>
                    <a:lnTo>
                      <a:pt x="77" y="55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30" y="0"/>
                    </a:lnTo>
                    <a:lnTo>
                      <a:pt x="22" y="3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DF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2" name="Freeform 4785"/>
              <p:cNvSpPr>
                <a:spLocks/>
              </p:cNvSpPr>
              <p:nvPr/>
            </p:nvSpPr>
            <p:spPr bwMode="auto">
              <a:xfrm>
                <a:off x="3890291" y="3976659"/>
                <a:ext cx="129376" cy="165390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5" y="3"/>
                  </a:cxn>
                  <a:cxn ang="0">
                    <a:pos x="10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20" y="82"/>
                  </a:cxn>
                  <a:cxn ang="0">
                    <a:pos x="34" y="95"/>
                  </a:cxn>
                  <a:cxn ang="0">
                    <a:pos x="42" y="97"/>
                  </a:cxn>
                  <a:cxn ang="0">
                    <a:pos x="49" y="100"/>
                  </a:cxn>
                  <a:cxn ang="0">
                    <a:pos x="57" y="100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2" y="87"/>
                  </a:cxn>
                  <a:cxn ang="0">
                    <a:pos x="74" y="80"/>
                  </a:cxn>
                  <a:cxn ang="0">
                    <a:pos x="77" y="72"/>
                  </a:cxn>
                  <a:cxn ang="0">
                    <a:pos x="77" y="55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30" y="0"/>
                  </a:cxn>
                  <a:cxn ang="0">
                    <a:pos x="22" y="3"/>
                  </a:cxn>
                  <a:cxn ang="0">
                    <a:pos x="15" y="3"/>
                  </a:cxn>
                </a:cxnLst>
                <a:rect l="0" t="0" r="r" b="b"/>
                <a:pathLst>
                  <a:path w="77" h="100">
                    <a:moveTo>
                      <a:pt x="15" y="3"/>
                    </a:moveTo>
                    <a:lnTo>
                      <a:pt x="15" y="3"/>
                    </a:lnTo>
                    <a:lnTo>
                      <a:pt x="10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20" y="82"/>
                    </a:lnTo>
                    <a:lnTo>
                      <a:pt x="34" y="95"/>
                    </a:lnTo>
                    <a:lnTo>
                      <a:pt x="42" y="97"/>
                    </a:lnTo>
                    <a:lnTo>
                      <a:pt x="49" y="100"/>
                    </a:lnTo>
                    <a:lnTo>
                      <a:pt x="57" y="100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2" y="87"/>
                    </a:lnTo>
                    <a:lnTo>
                      <a:pt x="74" y="80"/>
                    </a:lnTo>
                    <a:lnTo>
                      <a:pt x="77" y="72"/>
                    </a:lnTo>
                    <a:lnTo>
                      <a:pt x="77" y="55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30" y="0"/>
                    </a:lnTo>
                    <a:lnTo>
                      <a:pt x="22" y="3"/>
                    </a:lnTo>
                    <a:lnTo>
                      <a:pt x="15" y="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3" name="Freeform 4786"/>
              <p:cNvSpPr>
                <a:spLocks/>
              </p:cNvSpPr>
              <p:nvPr/>
            </p:nvSpPr>
            <p:spPr bwMode="auto">
              <a:xfrm>
                <a:off x="3890291" y="3976659"/>
                <a:ext cx="129376" cy="165390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5" y="3"/>
                  </a:cxn>
                  <a:cxn ang="0">
                    <a:pos x="10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20" y="82"/>
                  </a:cxn>
                  <a:cxn ang="0">
                    <a:pos x="34" y="95"/>
                  </a:cxn>
                  <a:cxn ang="0">
                    <a:pos x="42" y="97"/>
                  </a:cxn>
                  <a:cxn ang="0">
                    <a:pos x="49" y="100"/>
                  </a:cxn>
                  <a:cxn ang="0">
                    <a:pos x="57" y="100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2" y="87"/>
                  </a:cxn>
                  <a:cxn ang="0">
                    <a:pos x="74" y="80"/>
                  </a:cxn>
                  <a:cxn ang="0">
                    <a:pos x="77" y="72"/>
                  </a:cxn>
                  <a:cxn ang="0">
                    <a:pos x="77" y="55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30" y="0"/>
                  </a:cxn>
                  <a:cxn ang="0">
                    <a:pos x="22" y="3"/>
                  </a:cxn>
                  <a:cxn ang="0">
                    <a:pos x="15" y="3"/>
                  </a:cxn>
                  <a:cxn ang="0">
                    <a:pos x="15" y="3"/>
                  </a:cxn>
                </a:cxnLst>
                <a:rect l="0" t="0" r="r" b="b"/>
                <a:pathLst>
                  <a:path w="77" h="100">
                    <a:moveTo>
                      <a:pt x="15" y="3"/>
                    </a:moveTo>
                    <a:lnTo>
                      <a:pt x="15" y="3"/>
                    </a:lnTo>
                    <a:lnTo>
                      <a:pt x="10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20" y="82"/>
                    </a:lnTo>
                    <a:lnTo>
                      <a:pt x="34" y="95"/>
                    </a:lnTo>
                    <a:lnTo>
                      <a:pt x="42" y="97"/>
                    </a:lnTo>
                    <a:lnTo>
                      <a:pt x="49" y="100"/>
                    </a:lnTo>
                    <a:lnTo>
                      <a:pt x="57" y="100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2" y="87"/>
                    </a:lnTo>
                    <a:lnTo>
                      <a:pt x="74" y="80"/>
                    </a:lnTo>
                    <a:lnTo>
                      <a:pt x="77" y="72"/>
                    </a:lnTo>
                    <a:lnTo>
                      <a:pt x="77" y="55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30" y="0"/>
                    </a:lnTo>
                    <a:lnTo>
                      <a:pt x="22" y="3"/>
                    </a:lnTo>
                    <a:lnTo>
                      <a:pt x="15" y="3"/>
                    </a:lnTo>
                    <a:lnTo>
                      <a:pt x="15" y="3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4" name="Freeform 4787"/>
              <p:cNvSpPr>
                <a:spLocks/>
              </p:cNvSpPr>
              <p:nvPr/>
            </p:nvSpPr>
            <p:spPr bwMode="auto">
              <a:xfrm>
                <a:off x="3932296" y="3960120"/>
                <a:ext cx="127696" cy="160429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14" y="3"/>
                  </a:cxn>
                  <a:cxn ang="0">
                    <a:pos x="9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9" y="65"/>
                  </a:cxn>
                  <a:cxn ang="0">
                    <a:pos x="9" y="65"/>
                  </a:cxn>
                  <a:cxn ang="0">
                    <a:pos x="19" y="82"/>
                  </a:cxn>
                  <a:cxn ang="0">
                    <a:pos x="34" y="92"/>
                  </a:cxn>
                  <a:cxn ang="0">
                    <a:pos x="42" y="97"/>
                  </a:cxn>
                  <a:cxn ang="0">
                    <a:pos x="49" y="97"/>
                  </a:cxn>
                  <a:cxn ang="0">
                    <a:pos x="57" y="97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1" y="87"/>
                  </a:cxn>
                  <a:cxn ang="0">
                    <a:pos x="74" y="80"/>
                  </a:cxn>
                  <a:cxn ang="0">
                    <a:pos x="76" y="72"/>
                  </a:cxn>
                  <a:cxn ang="0">
                    <a:pos x="76" y="53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4" y="3"/>
                  </a:cxn>
                </a:cxnLst>
                <a:rect l="0" t="0" r="r" b="b"/>
                <a:pathLst>
                  <a:path w="76" h="97">
                    <a:moveTo>
                      <a:pt x="14" y="3"/>
                    </a:moveTo>
                    <a:lnTo>
                      <a:pt x="14" y="3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19" y="82"/>
                    </a:lnTo>
                    <a:lnTo>
                      <a:pt x="34" y="92"/>
                    </a:lnTo>
                    <a:lnTo>
                      <a:pt x="42" y="97"/>
                    </a:lnTo>
                    <a:lnTo>
                      <a:pt x="49" y="97"/>
                    </a:lnTo>
                    <a:lnTo>
                      <a:pt x="57" y="97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1" y="87"/>
                    </a:lnTo>
                    <a:lnTo>
                      <a:pt x="74" y="80"/>
                    </a:lnTo>
                    <a:lnTo>
                      <a:pt x="76" y="72"/>
                    </a:lnTo>
                    <a:lnTo>
                      <a:pt x="76" y="53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D6DF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5" name="Freeform 4788"/>
              <p:cNvSpPr>
                <a:spLocks/>
              </p:cNvSpPr>
              <p:nvPr/>
            </p:nvSpPr>
            <p:spPr bwMode="auto">
              <a:xfrm>
                <a:off x="3932296" y="3960120"/>
                <a:ext cx="127696" cy="160429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14" y="3"/>
                  </a:cxn>
                  <a:cxn ang="0">
                    <a:pos x="9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9" y="65"/>
                  </a:cxn>
                  <a:cxn ang="0">
                    <a:pos x="9" y="65"/>
                  </a:cxn>
                  <a:cxn ang="0">
                    <a:pos x="19" y="82"/>
                  </a:cxn>
                  <a:cxn ang="0">
                    <a:pos x="34" y="92"/>
                  </a:cxn>
                  <a:cxn ang="0">
                    <a:pos x="42" y="97"/>
                  </a:cxn>
                  <a:cxn ang="0">
                    <a:pos x="49" y="97"/>
                  </a:cxn>
                  <a:cxn ang="0">
                    <a:pos x="57" y="97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1" y="87"/>
                  </a:cxn>
                  <a:cxn ang="0">
                    <a:pos x="74" y="80"/>
                  </a:cxn>
                  <a:cxn ang="0">
                    <a:pos x="76" y="72"/>
                  </a:cxn>
                  <a:cxn ang="0">
                    <a:pos x="76" y="53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4" y="3"/>
                  </a:cxn>
                </a:cxnLst>
                <a:rect l="0" t="0" r="r" b="b"/>
                <a:pathLst>
                  <a:path w="76" h="97">
                    <a:moveTo>
                      <a:pt x="14" y="3"/>
                    </a:moveTo>
                    <a:lnTo>
                      <a:pt x="14" y="3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19" y="82"/>
                    </a:lnTo>
                    <a:lnTo>
                      <a:pt x="34" y="92"/>
                    </a:lnTo>
                    <a:lnTo>
                      <a:pt x="42" y="97"/>
                    </a:lnTo>
                    <a:lnTo>
                      <a:pt x="49" y="97"/>
                    </a:lnTo>
                    <a:lnTo>
                      <a:pt x="57" y="97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1" y="87"/>
                    </a:lnTo>
                    <a:lnTo>
                      <a:pt x="74" y="80"/>
                    </a:lnTo>
                    <a:lnTo>
                      <a:pt x="76" y="72"/>
                    </a:lnTo>
                    <a:lnTo>
                      <a:pt x="76" y="53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4" y="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6" name="Freeform 4789"/>
              <p:cNvSpPr>
                <a:spLocks/>
              </p:cNvSpPr>
              <p:nvPr/>
            </p:nvSpPr>
            <p:spPr bwMode="auto">
              <a:xfrm>
                <a:off x="3932296" y="3960120"/>
                <a:ext cx="127696" cy="160429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14" y="3"/>
                  </a:cxn>
                  <a:cxn ang="0">
                    <a:pos x="9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9" y="65"/>
                  </a:cxn>
                  <a:cxn ang="0">
                    <a:pos x="9" y="65"/>
                  </a:cxn>
                  <a:cxn ang="0">
                    <a:pos x="19" y="82"/>
                  </a:cxn>
                  <a:cxn ang="0">
                    <a:pos x="34" y="92"/>
                  </a:cxn>
                  <a:cxn ang="0">
                    <a:pos x="42" y="97"/>
                  </a:cxn>
                  <a:cxn ang="0">
                    <a:pos x="49" y="97"/>
                  </a:cxn>
                  <a:cxn ang="0">
                    <a:pos x="57" y="97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1" y="87"/>
                  </a:cxn>
                  <a:cxn ang="0">
                    <a:pos x="74" y="80"/>
                  </a:cxn>
                  <a:cxn ang="0">
                    <a:pos x="76" y="72"/>
                  </a:cxn>
                  <a:cxn ang="0">
                    <a:pos x="76" y="53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4" y="3"/>
                  </a:cxn>
                  <a:cxn ang="0">
                    <a:pos x="14" y="3"/>
                  </a:cxn>
                </a:cxnLst>
                <a:rect l="0" t="0" r="r" b="b"/>
                <a:pathLst>
                  <a:path w="76" h="97">
                    <a:moveTo>
                      <a:pt x="14" y="3"/>
                    </a:moveTo>
                    <a:lnTo>
                      <a:pt x="14" y="3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19" y="82"/>
                    </a:lnTo>
                    <a:lnTo>
                      <a:pt x="34" y="92"/>
                    </a:lnTo>
                    <a:lnTo>
                      <a:pt x="42" y="97"/>
                    </a:lnTo>
                    <a:lnTo>
                      <a:pt x="49" y="97"/>
                    </a:lnTo>
                    <a:lnTo>
                      <a:pt x="57" y="97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1" y="87"/>
                    </a:lnTo>
                    <a:lnTo>
                      <a:pt x="74" y="80"/>
                    </a:lnTo>
                    <a:lnTo>
                      <a:pt x="76" y="72"/>
                    </a:lnTo>
                    <a:lnTo>
                      <a:pt x="76" y="53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4" y="3"/>
                    </a:lnTo>
                    <a:lnTo>
                      <a:pt x="14" y="3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7" name="Freeform 4798"/>
              <p:cNvSpPr>
                <a:spLocks/>
              </p:cNvSpPr>
              <p:nvPr/>
            </p:nvSpPr>
            <p:spPr bwMode="auto">
              <a:xfrm>
                <a:off x="6265865" y="6110595"/>
                <a:ext cx="171381" cy="172006"/>
              </a:xfrm>
              <a:custGeom>
                <a:avLst/>
                <a:gdLst/>
                <a:ahLst/>
                <a:cxnLst>
                  <a:cxn ang="0">
                    <a:pos x="67" y="104"/>
                  </a:cxn>
                  <a:cxn ang="0">
                    <a:pos x="0" y="0"/>
                  </a:cxn>
                  <a:cxn ang="0">
                    <a:pos x="102" y="70"/>
                  </a:cxn>
                  <a:cxn ang="0">
                    <a:pos x="67" y="104"/>
                  </a:cxn>
                </a:cxnLst>
                <a:rect l="0" t="0" r="r" b="b"/>
                <a:pathLst>
                  <a:path w="102" h="104">
                    <a:moveTo>
                      <a:pt x="67" y="104"/>
                    </a:moveTo>
                    <a:lnTo>
                      <a:pt x="0" y="0"/>
                    </a:lnTo>
                    <a:lnTo>
                      <a:pt x="102" y="70"/>
                    </a:lnTo>
                    <a:lnTo>
                      <a:pt x="67" y="104"/>
                    </a:lnTo>
                    <a:close/>
                  </a:path>
                </a:pathLst>
              </a:custGeom>
              <a:solidFill>
                <a:srgbClr val="E7E42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8" name="Freeform 4799"/>
              <p:cNvSpPr>
                <a:spLocks/>
              </p:cNvSpPr>
              <p:nvPr/>
            </p:nvSpPr>
            <p:spPr bwMode="auto">
              <a:xfrm>
                <a:off x="6265865" y="6110595"/>
                <a:ext cx="171381" cy="172006"/>
              </a:xfrm>
              <a:custGeom>
                <a:avLst/>
                <a:gdLst/>
                <a:ahLst/>
                <a:cxnLst>
                  <a:cxn ang="0">
                    <a:pos x="67" y="104"/>
                  </a:cxn>
                  <a:cxn ang="0">
                    <a:pos x="0" y="0"/>
                  </a:cxn>
                  <a:cxn ang="0">
                    <a:pos x="102" y="70"/>
                  </a:cxn>
                  <a:cxn ang="0">
                    <a:pos x="67" y="104"/>
                  </a:cxn>
                </a:cxnLst>
                <a:rect l="0" t="0" r="r" b="b"/>
                <a:pathLst>
                  <a:path w="102" h="104">
                    <a:moveTo>
                      <a:pt x="67" y="104"/>
                    </a:moveTo>
                    <a:lnTo>
                      <a:pt x="0" y="0"/>
                    </a:lnTo>
                    <a:lnTo>
                      <a:pt x="102" y="70"/>
                    </a:lnTo>
                    <a:lnTo>
                      <a:pt x="67" y="10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9" name="Freeform 4800"/>
              <p:cNvSpPr>
                <a:spLocks/>
              </p:cNvSpPr>
              <p:nvPr/>
            </p:nvSpPr>
            <p:spPr bwMode="auto">
              <a:xfrm>
                <a:off x="6265865" y="6110595"/>
                <a:ext cx="171381" cy="172006"/>
              </a:xfrm>
              <a:custGeom>
                <a:avLst/>
                <a:gdLst/>
                <a:ahLst/>
                <a:cxnLst>
                  <a:cxn ang="0">
                    <a:pos x="67" y="104"/>
                  </a:cxn>
                  <a:cxn ang="0">
                    <a:pos x="0" y="0"/>
                  </a:cxn>
                  <a:cxn ang="0">
                    <a:pos x="102" y="70"/>
                  </a:cxn>
                  <a:cxn ang="0">
                    <a:pos x="67" y="104"/>
                  </a:cxn>
                </a:cxnLst>
                <a:rect l="0" t="0" r="r" b="b"/>
                <a:pathLst>
                  <a:path w="102" h="104">
                    <a:moveTo>
                      <a:pt x="67" y="104"/>
                    </a:moveTo>
                    <a:lnTo>
                      <a:pt x="0" y="0"/>
                    </a:lnTo>
                    <a:lnTo>
                      <a:pt x="102" y="70"/>
                    </a:lnTo>
                    <a:lnTo>
                      <a:pt x="67" y="104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0" name="Freeform 4801"/>
              <p:cNvSpPr>
                <a:spLocks/>
              </p:cNvSpPr>
              <p:nvPr/>
            </p:nvSpPr>
            <p:spPr bwMode="auto">
              <a:xfrm>
                <a:off x="6145138" y="4173474"/>
                <a:ext cx="87371" cy="87657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5" y="50"/>
                  </a:cxn>
                  <a:cxn ang="0">
                    <a:pos x="25" y="53"/>
                  </a:cxn>
                  <a:cxn ang="0">
                    <a:pos x="25" y="53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3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5" y="5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close/>
                  </a:path>
                </a:pathLst>
              </a:custGeom>
              <a:solidFill>
                <a:srgbClr val="EB24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1" name="Freeform 4802"/>
              <p:cNvSpPr>
                <a:spLocks/>
              </p:cNvSpPr>
              <p:nvPr/>
            </p:nvSpPr>
            <p:spPr bwMode="auto">
              <a:xfrm>
                <a:off x="6145138" y="4173474"/>
                <a:ext cx="87371" cy="87657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5" y="50"/>
                  </a:cxn>
                  <a:cxn ang="0">
                    <a:pos x="25" y="53"/>
                  </a:cxn>
                  <a:cxn ang="0">
                    <a:pos x="25" y="53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3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5" y="5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2" name="Freeform 4803"/>
              <p:cNvSpPr>
                <a:spLocks/>
              </p:cNvSpPr>
              <p:nvPr/>
            </p:nvSpPr>
            <p:spPr bwMode="auto">
              <a:xfrm>
                <a:off x="6145138" y="4173474"/>
                <a:ext cx="87371" cy="87657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5" y="50"/>
                  </a:cxn>
                  <a:cxn ang="0">
                    <a:pos x="25" y="53"/>
                  </a:cxn>
                  <a:cxn ang="0">
                    <a:pos x="25" y="53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  <a:cxn ang="0">
                    <a:pos x="52" y="25"/>
                  </a:cxn>
                </a:cxnLst>
                <a:rect l="0" t="0" r="r" b="b"/>
                <a:pathLst>
                  <a:path w="52" h="53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5" y="5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lnTo>
                      <a:pt x="52" y="25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3" name="Freeform 4804"/>
              <p:cNvSpPr>
                <a:spLocks/>
              </p:cNvSpPr>
              <p:nvPr/>
            </p:nvSpPr>
            <p:spPr bwMode="auto">
              <a:xfrm>
                <a:off x="6044326" y="4034545"/>
                <a:ext cx="89051" cy="86004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7"/>
                  </a:cxn>
                  <a:cxn ang="0">
                    <a:pos x="53" y="37"/>
                  </a:cxn>
                  <a:cxn ang="0">
                    <a:pos x="45" y="45"/>
                  </a:cxn>
                  <a:cxn ang="0">
                    <a:pos x="38" y="50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50"/>
                  </a:cxn>
                  <a:cxn ang="0">
                    <a:pos x="10" y="45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8"/>
                  </a:cxn>
                  <a:cxn ang="0">
                    <a:pos x="8" y="8"/>
                  </a:cxn>
                  <a:cxn ang="0">
                    <a:pos x="18" y="3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3"/>
                  </a:cxn>
                  <a:cxn ang="0">
                    <a:pos x="45" y="8"/>
                  </a:cxn>
                  <a:cxn ang="0">
                    <a:pos x="53" y="18"/>
                  </a:cxn>
                  <a:cxn ang="0">
                    <a:pos x="53" y="27"/>
                  </a:cxn>
                </a:cxnLst>
                <a:rect l="0" t="0" r="r" b="b"/>
                <a:pathLst>
                  <a:path w="53" h="52">
                    <a:moveTo>
                      <a:pt x="53" y="27"/>
                    </a:moveTo>
                    <a:lnTo>
                      <a:pt x="53" y="27"/>
                    </a:lnTo>
                    <a:lnTo>
                      <a:pt x="53" y="37"/>
                    </a:lnTo>
                    <a:lnTo>
                      <a:pt x="45" y="45"/>
                    </a:lnTo>
                    <a:lnTo>
                      <a:pt x="38" y="50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50"/>
                    </a:lnTo>
                    <a:lnTo>
                      <a:pt x="10" y="45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8"/>
                    </a:lnTo>
                    <a:lnTo>
                      <a:pt x="8" y="8"/>
                    </a:lnTo>
                    <a:lnTo>
                      <a:pt x="18" y="3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3"/>
                    </a:lnTo>
                    <a:lnTo>
                      <a:pt x="45" y="8"/>
                    </a:lnTo>
                    <a:lnTo>
                      <a:pt x="53" y="18"/>
                    </a:lnTo>
                    <a:lnTo>
                      <a:pt x="53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4" name="Freeform 4805"/>
              <p:cNvSpPr>
                <a:spLocks/>
              </p:cNvSpPr>
              <p:nvPr/>
            </p:nvSpPr>
            <p:spPr bwMode="auto">
              <a:xfrm>
                <a:off x="6044326" y="4034545"/>
                <a:ext cx="89051" cy="86004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7"/>
                  </a:cxn>
                  <a:cxn ang="0">
                    <a:pos x="53" y="37"/>
                  </a:cxn>
                  <a:cxn ang="0">
                    <a:pos x="45" y="45"/>
                  </a:cxn>
                  <a:cxn ang="0">
                    <a:pos x="38" y="50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50"/>
                  </a:cxn>
                  <a:cxn ang="0">
                    <a:pos x="10" y="45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8"/>
                  </a:cxn>
                  <a:cxn ang="0">
                    <a:pos x="8" y="8"/>
                  </a:cxn>
                  <a:cxn ang="0">
                    <a:pos x="18" y="3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3"/>
                  </a:cxn>
                  <a:cxn ang="0">
                    <a:pos x="45" y="8"/>
                  </a:cxn>
                  <a:cxn ang="0">
                    <a:pos x="53" y="18"/>
                  </a:cxn>
                  <a:cxn ang="0">
                    <a:pos x="53" y="27"/>
                  </a:cxn>
                </a:cxnLst>
                <a:rect l="0" t="0" r="r" b="b"/>
                <a:pathLst>
                  <a:path w="53" h="52">
                    <a:moveTo>
                      <a:pt x="53" y="27"/>
                    </a:moveTo>
                    <a:lnTo>
                      <a:pt x="53" y="27"/>
                    </a:lnTo>
                    <a:lnTo>
                      <a:pt x="53" y="37"/>
                    </a:lnTo>
                    <a:lnTo>
                      <a:pt x="45" y="45"/>
                    </a:lnTo>
                    <a:lnTo>
                      <a:pt x="38" y="50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50"/>
                    </a:lnTo>
                    <a:lnTo>
                      <a:pt x="10" y="45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8"/>
                    </a:lnTo>
                    <a:lnTo>
                      <a:pt x="8" y="8"/>
                    </a:lnTo>
                    <a:lnTo>
                      <a:pt x="18" y="3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3"/>
                    </a:lnTo>
                    <a:lnTo>
                      <a:pt x="45" y="8"/>
                    </a:lnTo>
                    <a:lnTo>
                      <a:pt x="53" y="18"/>
                    </a:lnTo>
                    <a:lnTo>
                      <a:pt x="53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5" name="Freeform 4806"/>
              <p:cNvSpPr>
                <a:spLocks/>
              </p:cNvSpPr>
              <p:nvPr/>
            </p:nvSpPr>
            <p:spPr bwMode="auto">
              <a:xfrm>
                <a:off x="6044326" y="4034545"/>
                <a:ext cx="89051" cy="86004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7"/>
                  </a:cxn>
                  <a:cxn ang="0">
                    <a:pos x="53" y="37"/>
                  </a:cxn>
                  <a:cxn ang="0">
                    <a:pos x="45" y="45"/>
                  </a:cxn>
                  <a:cxn ang="0">
                    <a:pos x="38" y="50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50"/>
                  </a:cxn>
                  <a:cxn ang="0">
                    <a:pos x="10" y="45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8"/>
                  </a:cxn>
                  <a:cxn ang="0">
                    <a:pos x="8" y="8"/>
                  </a:cxn>
                  <a:cxn ang="0">
                    <a:pos x="18" y="3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3"/>
                  </a:cxn>
                  <a:cxn ang="0">
                    <a:pos x="45" y="8"/>
                  </a:cxn>
                  <a:cxn ang="0">
                    <a:pos x="53" y="18"/>
                  </a:cxn>
                  <a:cxn ang="0">
                    <a:pos x="53" y="27"/>
                  </a:cxn>
                  <a:cxn ang="0">
                    <a:pos x="53" y="27"/>
                  </a:cxn>
                </a:cxnLst>
                <a:rect l="0" t="0" r="r" b="b"/>
                <a:pathLst>
                  <a:path w="53" h="52">
                    <a:moveTo>
                      <a:pt x="53" y="27"/>
                    </a:moveTo>
                    <a:lnTo>
                      <a:pt x="53" y="27"/>
                    </a:lnTo>
                    <a:lnTo>
                      <a:pt x="53" y="37"/>
                    </a:lnTo>
                    <a:lnTo>
                      <a:pt x="45" y="45"/>
                    </a:lnTo>
                    <a:lnTo>
                      <a:pt x="38" y="50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50"/>
                    </a:lnTo>
                    <a:lnTo>
                      <a:pt x="10" y="45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8"/>
                    </a:lnTo>
                    <a:lnTo>
                      <a:pt x="8" y="8"/>
                    </a:lnTo>
                    <a:lnTo>
                      <a:pt x="18" y="3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3"/>
                    </a:lnTo>
                    <a:lnTo>
                      <a:pt x="45" y="8"/>
                    </a:lnTo>
                    <a:lnTo>
                      <a:pt x="53" y="18"/>
                    </a:lnTo>
                    <a:lnTo>
                      <a:pt x="53" y="27"/>
                    </a:lnTo>
                    <a:lnTo>
                      <a:pt x="53" y="27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6" name="Freeform 4807"/>
              <p:cNvSpPr>
                <a:spLocks/>
              </p:cNvSpPr>
              <p:nvPr/>
            </p:nvSpPr>
            <p:spPr bwMode="auto">
              <a:xfrm>
                <a:off x="5835979" y="3763305"/>
                <a:ext cx="87371" cy="87657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5"/>
                  </a:cxn>
                  <a:cxn ang="0">
                    <a:pos x="38" y="50"/>
                  </a:cxn>
                  <a:cxn ang="0">
                    <a:pos x="28" y="53"/>
                  </a:cxn>
                  <a:cxn ang="0">
                    <a:pos x="28" y="53"/>
                  </a:cxn>
                  <a:cxn ang="0">
                    <a:pos x="18" y="50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0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3">
                    <a:moveTo>
                      <a:pt x="52" y="25"/>
                    </a:moveTo>
                    <a:lnTo>
                      <a:pt x="52" y="25"/>
                    </a:lnTo>
                    <a:lnTo>
                      <a:pt x="52" y="35"/>
                    </a:lnTo>
                    <a:lnTo>
                      <a:pt x="45" y="45"/>
                    </a:lnTo>
                    <a:lnTo>
                      <a:pt x="38" y="50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18" y="50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7" name="Freeform 4808"/>
              <p:cNvSpPr>
                <a:spLocks/>
              </p:cNvSpPr>
              <p:nvPr/>
            </p:nvSpPr>
            <p:spPr bwMode="auto">
              <a:xfrm>
                <a:off x="5835979" y="3763305"/>
                <a:ext cx="87371" cy="87657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5"/>
                  </a:cxn>
                  <a:cxn ang="0">
                    <a:pos x="38" y="50"/>
                  </a:cxn>
                  <a:cxn ang="0">
                    <a:pos x="28" y="53"/>
                  </a:cxn>
                  <a:cxn ang="0">
                    <a:pos x="28" y="53"/>
                  </a:cxn>
                  <a:cxn ang="0">
                    <a:pos x="18" y="50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0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3">
                    <a:moveTo>
                      <a:pt x="52" y="25"/>
                    </a:moveTo>
                    <a:lnTo>
                      <a:pt x="52" y="25"/>
                    </a:lnTo>
                    <a:lnTo>
                      <a:pt x="52" y="35"/>
                    </a:lnTo>
                    <a:lnTo>
                      <a:pt x="45" y="45"/>
                    </a:lnTo>
                    <a:lnTo>
                      <a:pt x="38" y="50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18" y="50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8" name="Freeform 4809"/>
              <p:cNvSpPr>
                <a:spLocks/>
              </p:cNvSpPr>
              <p:nvPr/>
            </p:nvSpPr>
            <p:spPr bwMode="auto">
              <a:xfrm>
                <a:off x="5835979" y="3763305"/>
                <a:ext cx="87371" cy="87657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5"/>
                  </a:cxn>
                  <a:cxn ang="0">
                    <a:pos x="38" y="50"/>
                  </a:cxn>
                  <a:cxn ang="0">
                    <a:pos x="28" y="53"/>
                  </a:cxn>
                  <a:cxn ang="0">
                    <a:pos x="28" y="53"/>
                  </a:cxn>
                  <a:cxn ang="0">
                    <a:pos x="18" y="50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0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  <a:cxn ang="0">
                    <a:pos x="52" y="25"/>
                  </a:cxn>
                </a:cxnLst>
                <a:rect l="0" t="0" r="r" b="b"/>
                <a:pathLst>
                  <a:path w="52" h="53">
                    <a:moveTo>
                      <a:pt x="52" y="25"/>
                    </a:moveTo>
                    <a:lnTo>
                      <a:pt x="52" y="25"/>
                    </a:lnTo>
                    <a:lnTo>
                      <a:pt x="52" y="35"/>
                    </a:lnTo>
                    <a:lnTo>
                      <a:pt x="45" y="45"/>
                    </a:lnTo>
                    <a:lnTo>
                      <a:pt x="38" y="50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18" y="50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lnTo>
                      <a:pt x="52" y="25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9" name="Freeform 4810"/>
              <p:cNvSpPr>
                <a:spLocks/>
              </p:cNvSpPr>
              <p:nvPr/>
            </p:nvSpPr>
            <p:spPr bwMode="auto">
              <a:xfrm>
                <a:off x="6099773" y="4104009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49" y="38"/>
                  </a:cxn>
                  <a:cxn ang="0">
                    <a:pos x="44" y="45"/>
                  </a:cxn>
                  <a:cxn ang="0">
                    <a:pos x="37" y="52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2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4" y="8"/>
                  </a:cxn>
                  <a:cxn ang="0">
                    <a:pos x="49" y="18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49" y="38"/>
                    </a:lnTo>
                    <a:lnTo>
                      <a:pt x="44" y="45"/>
                    </a:lnTo>
                    <a:lnTo>
                      <a:pt x="37" y="52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7" y="3"/>
                    </a:lnTo>
                    <a:lnTo>
                      <a:pt x="44" y="8"/>
                    </a:lnTo>
                    <a:lnTo>
                      <a:pt x="49" y="18"/>
                    </a:lnTo>
                    <a:lnTo>
                      <a:pt x="52" y="28"/>
                    </a:lnTo>
                    <a:close/>
                  </a:path>
                </a:pathLst>
              </a:custGeom>
              <a:solidFill>
                <a:srgbClr val="F6A7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0" name="Freeform 4811"/>
              <p:cNvSpPr>
                <a:spLocks/>
              </p:cNvSpPr>
              <p:nvPr/>
            </p:nvSpPr>
            <p:spPr bwMode="auto">
              <a:xfrm>
                <a:off x="6099773" y="4104009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49" y="38"/>
                  </a:cxn>
                  <a:cxn ang="0">
                    <a:pos x="44" y="45"/>
                  </a:cxn>
                  <a:cxn ang="0">
                    <a:pos x="37" y="52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2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4" y="8"/>
                  </a:cxn>
                  <a:cxn ang="0">
                    <a:pos x="49" y="18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49" y="38"/>
                    </a:lnTo>
                    <a:lnTo>
                      <a:pt x="44" y="45"/>
                    </a:lnTo>
                    <a:lnTo>
                      <a:pt x="37" y="52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7" y="3"/>
                    </a:lnTo>
                    <a:lnTo>
                      <a:pt x="44" y="8"/>
                    </a:lnTo>
                    <a:lnTo>
                      <a:pt x="49" y="18"/>
                    </a:lnTo>
                    <a:lnTo>
                      <a:pt x="52" y="2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1" name="Freeform 4812"/>
              <p:cNvSpPr>
                <a:spLocks/>
              </p:cNvSpPr>
              <p:nvPr/>
            </p:nvSpPr>
            <p:spPr bwMode="auto">
              <a:xfrm>
                <a:off x="6099773" y="4104009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49" y="38"/>
                  </a:cxn>
                  <a:cxn ang="0">
                    <a:pos x="44" y="45"/>
                  </a:cxn>
                  <a:cxn ang="0">
                    <a:pos x="37" y="52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2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4" y="8"/>
                  </a:cxn>
                  <a:cxn ang="0">
                    <a:pos x="49" y="18"/>
                  </a:cxn>
                  <a:cxn ang="0">
                    <a:pos x="52" y="28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49" y="38"/>
                    </a:lnTo>
                    <a:lnTo>
                      <a:pt x="44" y="45"/>
                    </a:lnTo>
                    <a:lnTo>
                      <a:pt x="37" y="52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7" y="3"/>
                    </a:lnTo>
                    <a:lnTo>
                      <a:pt x="44" y="8"/>
                    </a:lnTo>
                    <a:lnTo>
                      <a:pt x="49" y="18"/>
                    </a:lnTo>
                    <a:lnTo>
                      <a:pt x="52" y="28"/>
                    </a:lnTo>
                    <a:lnTo>
                      <a:pt x="52" y="28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2" name="Freeform 4813"/>
              <p:cNvSpPr>
                <a:spLocks/>
              </p:cNvSpPr>
              <p:nvPr/>
            </p:nvSpPr>
            <p:spPr bwMode="auto">
              <a:xfrm>
                <a:off x="6086331" y="4166859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7" y="52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5" y="52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9"/>
                  </a:cxn>
                  <a:cxn ang="0">
                    <a:pos x="15" y="2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7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5" y="52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9"/>
                    </a:lnTo>
                    <a:lnTo>
                      <a:pt x="15" y="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3" name="Freeform 4814"/>
              <p:cNvSpPr>
                <a:spLocks/>
              </p:cNvSpPr>
              <p:nvPr/>
            </p:nvSpPr>
            <p:spPr bwMode="auto">
              <a:xfrm>
                <a:off x="6086331" y="4166859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7" y="52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5" y="52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9"/>
                  </a:cxn>
                  <a:cxn ang="0">
                    <a:pos x="15" y="2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7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5" y="52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9"/>
                    </a:lnTo>
                    <a:lnTo>
                      <a:pt x="15" y="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4" name="Freeform 4815"/>
              <p:cNvSpPr>
                <a:spLocks/>
              </p:cNvSpPr>
              <p:nvPr/>
            </p:nvSpPr>
            <p:spPr bwMode="auto">
              <a:xfrm>
                <a:off x="6086331" y="4166859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7" y="52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5" y="52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9"/>
                  </a:cxn>
                  <a:cxn ang="0">
                    <a:pos x="15" y="2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7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5" y="52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9"/>
                    </a:lnTo>
                    <a:lnTo>
                      <a:pt x="15" y="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  <a:lnTo>
                      <a:pt x="52" y="27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5" name="Freeform 4816"/>
              <p:cNvSpPr>
                <a:spLocks/>
              </p:cNvSpPr>
              <p:nvPr/>
            </p:nvSpPr>
            <p:spPr bwMode="auto">
              <a:xfrm>
                <a:off x="6049366" y="4087470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8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5" y="52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8"/>
                    </a:lnTo>
                    <a:lnTo>
                      <a:pt x="52" y="28"/>
                    </a:lnTo>
                    <a:close/>
                  </a:path>
                </a:pathLst>
              </a:custGeom>
              <a:solidFill>
                <a:srgbClr val="F6A7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6" name="Freeform 4817"/>
              <p:cNvSpPr>
                <a:spLocks/>
              </p:cNvSpPr>
              <p:nvPr/>
            </p:nvSpPr>
            <p:spPr bwMode="auto">
              <a:xfrm>
                <a:off x="6049366" y="4087470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8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5" y="52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8"/>
                    </a:lnTo>
                    <a:lnTo>
                      <a:pt x="52" y="2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7" name="Freeform 4818"/>
              <p:cNvSpPr>
                <a:spLocks/>
              </p:cNvSpPr>
              <p:nvPr/>
            </p:nvSpPr>
            <p:spPr bwMode="auto">
              <a:xfrm>
                <a:off x="6049366" y="4087470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8"/>
                  </a:cxn>
                  <a:cxn ang="0">
                    <a:pos x="52" y="28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5" y="52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8"/>
                    </a:lnTo>
                    <a:lnTo>
                      <a:pt x="52" y="28"/>
                    </a:lnTo>
                    <a:lnTo>
                      <a:pt x="52" y="28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8" name="Freeform 4819"/>
              <p:cNvSpPr>
                <a:spLocks/>
              </p:cNvSpPr>
              <p:nvPr/>
            </p:nvSpPr>
            <p:spPr bwMode="auto">
              <a:xfrm>
                <a:off x="5877984" y="3829461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5"/>
                  </a:cxn>
                  <a:cxn ang="0">
                    <a:pos x="37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8" y="45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5"/>
                    </a:lnTo>
                    <a:lnTo>
                      <a:pt x="37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8" y="45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7"/>
                    </a:lnTo>
                    <a:lnTo>
                      <a:pt x="52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9" name="Freeform 4820"/>
              <p:cNvSpPr>
                <a:spLocks/>
              </p:cNvSpPr>
              <p:nvPr/>
            </p:nvSpPr>
            <p:spPr bwMode="auto">
              <a:xfrm>
                <a:off x="5877984" y="3829461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5"/>
                  </a:cxn>
                  <a:cxn ang="0">
                    <a:pos x="37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8" y="45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5"/>
                    </a:lnTo>
                    <a:lnTo>
                      <a:pt x="37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8" y="45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7"/>
                    </a:lnTo>
                    <a:lnTo>
                      <a:pt x="52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0" name="Freeform 4821"/>
              <p:cNvSpPr>
                <a:spLocks/>
              </p:cNvSpPr>
              <p:nvPr/>
            </p:nvSpPr>
            <p:spPr bwMode="auto">
              <a:xfrm>
                <a:off x="5877984" y="3829461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5"/>
                  </a:cxn>
                  <a:cxn ang="0">
                    <a:pos x="37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8" y="45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7"/>
                  </a:cxn>
                  <a:cxn ang="0">
                    <a:pos x="52" y="2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5"/>
                    </a:lnTo>
                    <a:lnTo>
                      <a:pt x="37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8" y="45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7"/>
                    </a:lnTo>
                    <a:lnTo>
                      <a:pt x="52" y="27"/>
                    </a:lnTo>
                    <a:lnTo>
                      <a:pt x="52" y="27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1" name="Freeform 4822"/>
              <p:cNvSpPr>
                <a:spLocks/>
              </p:cNvSpPr>
              <p:nvPr/>
            </p:nvSpPr>
            <p:spPr bwMode="auto">
              <a:xfrm>
                <a:off x="5928391" y="3895618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7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7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2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2" y="35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7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2" y="15"/>
                    </a:lnTo>
                    <a:lnTo>
                      <a:pt x="52" y="25"/>
                    </a:lnTo>
                    <a:close/>
                  </a:path>
                </a:pathLst>
              </a:custGeom>
              <a:solidFill>
                <a:srgbClr val="F6A7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2" name="Freeform 4823"/>
              <p:cNvSpPr>
                <a:spLocks/>
              </p:cNvSpPr>
              <p:nvPr/>
            </p:nvSpPr>
            <p:spPr bwMode="auto">
              <a:xfrm>
                <a:off x="5928391" y="3895618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7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7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2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2" y="35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7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2" y="15"/>
                    </a:lnTo>
                    <a:lnTo>
                      <a:pt x="52" y="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3" name="Freeform 4824"/>
              <p:cNvSpPr>
                <a:spLocks/>
              </p:cNvSpPr>
              <p:nvPr/>
            </p:nvSpPr>
            <p:spPr bwMode="auto">
              <a:xfrm>
                <a:off x="5928391" y="3895618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7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7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2" y="15"/>
                  </a:cxn>
                  <a:cxn ang="0">
                    <a:pos x="52" y="2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2" y="35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7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2" y="15"/>
                    </a:lnTo>
                    <a:lnTo>
                      <a:pt x="52" y="25"/>
                    </a:lnTo>
                    <a:lnTo>
                      <a:pt x="52" y="25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4" name="Freeform 4825"/>
              <p:cNvSpPr>
                <a:spLocks/>
              </p:cNvSpPr>
              <p:nvPr/>
            </p:nvSpPr>
            <p:spPr bwMode="auto">
              <a:xfrm>
                <a:off x="6003999" y="3965081"/>
                <a:ext cx="90731" cy="86004"/>
              </a:xfrm>
              <a:custGeom>
                <a:avLst/>
                <a:gdLst/>
                <a:ahLst/>
                <a:cxnLst>
                  <a:cxn ang="0">
                    <a:pos x="54" y="25"/>
                  </a:cxn>
                  <a:cxn ang="0">
                    <a:pos x="54" y="25"/>
                  </a:cxn>
                  <a:cxn ang="0">
                    <a:pos x="52" y="35"/>
                  </a:cxn>
                  <a:cxn ang="0">
                    <a:pos x="47" y="45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10" y="45"/>
                  </a:cxn>
                  <a:cxn ang="0">
                    <a:pos x="2" y="37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10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4" y="7"/>
                  </a:cxn>
                  <a:cxn ang="0">
                    <a:pos x="52" y="15"/>
                  </a:cxn>
                  <a:cxn ang="0">
                    <a:pos x="54" y="25"/>
                  </a:cxn>
                </a:cxnLst>
                <a:rect l="0" t="0" r="r" b="b"/>
                <a:pathLst>
                  <a:path w="54" h="52">
                    <a:moveTo>
                      <a:pt x="54" y="25"/>
                    </a:moveTo>
                    <a:lnTo>
                      <a:pt x="54" y="25"/>
                    </a:lnTo>
                    <a:lnTo>
                      <a:pt x="52" y="35"/>
                    </a:lnTo>
                    <a:lnTo>
                      <a:pt x="47" y="45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10" y="45"/>
                    </a:lnTo>
                    <a:lnTo>
                      <a:pt x="2" y="3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4" y="7"/>
                    </a:lnTo>
                    <a:lnTo>
                      <a:pt x="52" y="15"/>
                    </a:lnTo>
                    <a:lnTo>
                      <a:pt x="54" y="25"/>
                    </a:lnTo>
                    <a:close/>
                  </a:path>
                </a:pathLst>
              </a:custGeom>
              <a:solidFill>
                <a:srgbClr val="F6A7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5" name="Freeform 4826"/>
              <p:cNvSpPr>
                <a:spLocks/>
              </p:cNvSpPr>
              <p:nvPr/>
            </p:nvSpPr>
            <p:spPr bwMode="auto">
              <a:xfrm>
                <a:off x="6003999" y="3965081"/>
                <a:ext cx="90731" cy="86004"/>
              </a:xfrm>
              <a:custGeom>
                <a:avLst/>
                <a:gdLst/>
                <a:ahLst/>
                <a:cxnLst>
                  <a:cxn ang="0">
                    <a:pos x="54" y="25"/>
                  </a:cxn>
                  <a:cxn ang="0">
                    <a:pos x="54" y="25"/>
                  </a:cxn>
                  <a:cxn ang="0">
                    <a:pos x="52" y="35"/>
                  </a:cxn>
                  <a:cxn ang="0">
                    <a:pos x="47" y="45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10" y="45"/>
                  </a:cxn>
                  <a:cxn ang="0">
                    <a:pos x="2" y="37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10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4" y="7"/>
                  </a:cxn>
                  <a:cxn ang="0">
                    <a:pos x="52" y="15"/>
                  </a:cxn>
                  <a:cxn ang="0">
                    <a:pos x="54" y="25"/>
                  </a:cxn>
                </a:cxnLst>
                <a:rect l="0" t="0" r="r" b="b"/>
                <a:pathLst>
                  <a:path w="54" h="52">
                    <a:moveTo>
                      <a:pt x="54" y="25"/>
                    </a:moveTo>
                    <a:lnTo>
                      <a:pt x="54" y="25"/>
                    </a:lnTo>
                    <a:lnTo>
                      <a:pt x="52" y="35"/>
                    </a:lnTo>
                    <a:lnTo>
                      <a:pt x="47" y="45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10" y="45"/>
                    </a:lnTo>
                    <a:lnTo>
                      <a:pt x="2" y="3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4" y="7"/>
                    </a:lnTo>
                    <a:lnTo>
                      <a:pt x="52" y="15"/>
                    </a:lnTo>
                    <a:lnTo>
                      <a:pt x="54" y="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6" name="Freeform 4827"/>
              <p:cNvSpPr>
                <a:spLocks/>
              </p:cNvSpPr>
              <p:nvPr/>
            </p:nvSpPr>
            <p:spPr bwMode="auto">
              <a:xfrm>
                <a:off x="6003999" y="3965081"/>
                <a:ext cx="90731" cy="86004"/>
              </a:xfrm>
              <a:custGeom>
                <a:avLst/>
                <a:gdLst/>
                <a:ahLst/>
                <a:cxnLst>
                  <a:cxn ang="0">
                    <a:pos x="54" y="25"/>
                  </a:cxn>
                  <a:cxn ang="0">
                    <a:pos x="54" y="25"/>
                  </a:cxn>
                  <a:cxn ang="0">
                    <a:pos x="52" y="35"/>
                  </a:cxn>
                  <a:cxn ang="0">
                    <a:pos x="47" y="45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10" y="45"/>
                  </a:cxn>
                  <a:cxn ang="0">
                    <a:pos x="2" y="37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10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4" y="7"/>
                  </a:cxn>
                  <a:cxn ang="0">
                    <a:pos x="52" y="15"/>
                  </a:cxn>
                  <a:cxn ang="0">
                    <a:pos x="54" y="25"/>
                  </a:cxn>
                  <a:cxn ang="0">
                    <a:pos x="54" y="25"/>
                  </a:cxn>
                </a:cxnLst>
                <a:rect l="0" t="0" r="r" b="b"/>
                <a:pathLst>
                  <a:path w="54" h="52">
                    <a:moveTo>
                      <a:pt x="54" y="25"/>
                    </a:moveTo>
                    <a:lnTo>
                      <a:pt x="54" y="25"/>
                    </a:lnTo>
                    <a:lnTo>
                      <a:pt x="52" y="35"/>
                    </a:lnTo>
                    <a:lnTo>
                      <a:pt x="47" y="45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10" y="45"/>
                    </a:lnTo>
                    <a:lnTo>
                      <a:pt x="2" y="3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4" y="7"/>
                    </a:lnTo>
                    <a:lnTo>
                      <a:pt x="52" y="15"/>
                    </a:lnTo>
                    <a:lnTo>
                      <a:pt x="54" y="25"/>
                    </a:lnTo>
                    <a:lnTo>
                      <a:pt x="54" y="25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7" name="Freeform 4828"/>
              <p:cNvSpPr>
                <a:spLocks/>
              </p:cNvSpPr>
              <p:nvPr/>
            </p:nvSpPr>
            <p:spPr bwMode="auto">
              <a:xfrm>
                <a:off x="6007361" y="4001467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8" y="45"/>
                  </a:cxn>
                  <a:cxn ang="0">
                    <a:pos x="3" y="3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7" y="3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8" y="45"/>
                    </a:lnTo>
                    <a:lnTo>
                      <a:pt x="3" y="3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8" name="Freeform 4829"/>
              <p:cNvSpPr>
                <a:spLocks/>
              </p:cNvSpPr>
              <p:nvPr/>
            </p:nvSpPr>
            <p:spPr bwMode="auto">
              <a:xfrm>
                <a:off x="6007361" y="4001467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8" y="45"/>
                  </a:cxn>
                  <a:cxn ang="0">
                    <a:pos x="3" y="3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7" y="3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8" y="45"/>
                    </a:lnTo>
                    <a:lnTo>
                      <a:pt x="3" y="3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9" name="Freeform 4830"/>
              <p:cNvSpPr>
                <a:spLocks/>
              </p:cNvSpPr>
              <p:nvPr/>
            </p:nvSpPr>
            <p:spPr bwMode="auto">
              <a:xfrm>
                <a:off x="6007361" y="4001467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8"/>
                  </a:cxn>
                  <a:cxn ang="0">
                    <a:pos x="45" y="45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8" y="45"/>
                  </a:cxn>
                  <a:cxn ang="0">
                    <a:pos x="3" y="3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7" y="3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8"/>
                    </a:lnTo>
                    <a:lnTo>
                      <a:pt x="45" y="45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8" y="45"/>
                    </a:lnTo>
                    <a:lnTo>
                      <a:pt x="3" y="3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lnTo>
                      <a:pt x="52" y="25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0" name="Freeform 4831"/>
              <p:cNvSpPr>
                <a:spLocks/>
              </p:cNvSpPr>
              <p:nvPr/>
            </p:nvSpPr>
            <p:spPr bwMode="auto">
              <a:xfrm>
                <a:off x="5945193" y="3842693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4"/>
                  </a:cxn>
                  <a:cxn ang="0">
                    <a:pos x="7" y="7"/>
                  </a:cxn>
                  <a:cxn ang="0">
                    <a:pos x="17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0"/>
                  </a:cxn>
                  <a:cxn ang="0">
                    <a:pos x="45" y="7"/>
                  </a:cxn>
                  <a:cxn ang="0">
                    <a:pos x="50" y="14"/>
                  </a:cxn>
                  <a:cxn ang="0">
                    <a:pos x="52" y="24"/>
                  </a:cxn>
                </a:cxnLst>
                <a:rect l="0" t="0" r="r" b="b"/>
                <a:pathLst>
                  <a:path w="52" h="52">
                    <a:moveTo>
                      <a:pt x="52" y="24"/>
                    </a:moveTo>
                    <a:lnTo>
                      <a:pt x="52" y="24"/>
                    </a:lnTo>
                    <a:lnTo>
                      <a:pt x="50" y="34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4"/>
                    </a:lnTo>
                    <a:lnTo>
                      <a:pt x="7" y="7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0"/>
                    </a:lnTo>
                    <a:lnTo>
                      <a:pt x="45" y="7"/>
                    </a:lnTo>
                    <a:lnTo>
                      <a:pt x="50" y="14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1" name="Freeform 4832"/>
              <p:cNvSpPr>
                <a:spLocks/>
              </p:cNvSpPr>
              <p:nvPr/>
            </p:nvSpPr>
            <p:spPr bwMode="auto">
              <a:xfrm>
                <a:off x="5945193" y="3842693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4"/>
                  </a:cxn>
                  <a:cxn ang="0">
                    <a:pos x="7" y="7"/>
                  </a:cxn>
                  <a:cxn ang="0">
                    <a:pos x="17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0"/>
                  </a:cxn>
                  <a:cxn ang="0">
                    <a:pos x="45" y="7"/>
                  </a:cxn>
                  <a:cxn ang="0">
                    <a:pos x="50" y="14"/>
                  </a:cxn>
                  <a:cxn ang="0">
                    <a:pos x="52" y="24"/>
                  </a:cxn>
                </a:cxnLst>
                <a:rect l="0" t="0" r="r" b="b"/>
                <a:pathLst>
                  <a:path w="52" h="52">
                    <a:moveTo>
                      <a:pt x="52" y="24"/>
                    </a:moveTo>
                    <a:lnTo>
                      <a:pt x="52" y="24"/>
                    </a:lnTo>
                    <a:lnTo>
                      <a:pt x="50" y="34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4"/>
                    </a:lnTo>
                    <a:lnTo>
                      <a:pt x="7" y="7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0"/>
                    </a:lnTo>
                    <a:lnTo>
                      <a:pt x="45" y="7"/>
                    </a:lnTo>
                    <a:lnTo>
                      <a:pt x="50" y="14"/>
                    </a:lnTo>
                    <a:lnTo>
                      <a:pt x="52" y="2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2" name="Freeform 4833"/>
              <p:cNvSpPr>
                <a:spLocks/>
              </p:cNvSpPr>
              <p:nvPr/>
            </p:nvSpPr>
            <p:spPr bwMode="auto">
              <a:xfrm>
                <a:off x="5945193" y="3842693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4"/>
                  </a:cxn>
                  <a:cxn ang="0">
                    <a:pos x="7" y="7"/>
                  </a:cxn>
                  <a:cxn ang="0">
                    <a:pos x="17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0"/>
                  </a:cxn>
                  <a:cxn ang="0">
                    <a:pos x="45" y="7"/>
                  </a:cxn>
                  <a:cxn ang="0">
                    <a:pos x="50" y="14"/>
                  </a:cxn>
                  <a:cxn ang="0">
                    <a:pos x="52" y="24"/>
                  </a:cxn>
                  <a:cxn ang="0">
                    <a:pos x="52" y="24"/>
                  </a:cxn>
                </a:cxnLst>
                <a:rect l="0" t="0" r="r" b="b"/>
                <a:pathLst>
                  <a:path w="52" h="52">
                    <a:moveTo>
                      <a:pt x="52" y="24"/>
                    </a:moveTo>
                    <a:lnTo>
                      <a:pt x="52" y="24"/>
                    </a:lnTo>
                    <a:lnTo>
                      <a:pt x="50" y="34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4"/>
                    </a:lnTo>
                    <a:lnTo>
                      <a:pt x="7" y="7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0"/>
                    </a:lnTo>
                    <a:lnTo>
                      <a:pt x="45" y="7"/>
                    </a:lnTo>
                    <a:lnTo>
                      <a:pt x="50" y="14"/>
                    </a:lnTo>
                    <a:lnTo>
                      <a:pt x="52" y="24"/>
                    </a:lnTo>
                    <a:lnTo>
                      <a:pt x="52" y="24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3" name="Freeform 4834"/>
              <p:cNvSpPr>
                <a:spLocks/>
              </p:cNvSpPr>
              <p:nvPr/>
            </p:nvSpPr>
            <p:spPr bwMode="auto">
              <a:xfrm>
                <a:off x="5973756" y="3920426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49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8" y="2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49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8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4" name="Freeform 4835"/>
              <p:cNvSpPr>
                <a:spLocks/>
              </p:cNvSpPr>
              <p:nvPr/>
            </p:nvSpPr>
            <p:spPr bwMode="auto">
              <a:xfrm>
                <a:off x="5973756" y="3920426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49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8" y="2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49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8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5" name="Freeform 4836"/>
              <p:cNvSpPr>
                <a:spLocks/>
              </p:cNvSpPr>
              <p:nvPr/>
            </p:nvSpPr>
            <p:spPr bwMode="auto">
              <a:xfrm>
                <a:off x="5973756" y="3920426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49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8" y="2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  <a:cxn ang="0">
                    <a:pos x="52" y="27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49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8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  <a:lnTo>
                      <a:pt x="52" y="27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" name="Freeform 4837"/>
              <p:cNvSpPr>
                <a:spLocks/>
              </p:cNvSpPr>
              <p:nvPr/>
            </p:nvSpPr>
            <p:spPr bwMode="auto">
              <a:xfrm>
                <a:off x="5903187" y="3771575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5"/>
                  </a:cxn>
                  <a:cxn ang="0">
                    <a:pos x="45" y="45"/>
                  </a:cxn>
                  <a:cxn ang="0">
                    <a:pos x="35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8" y="45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5"/>
                    </a:lnTo>
                    <a:lnTo>
                      <a:pt x="45" y="45"/>
                    </a:lnTo>
                    <a:lnTo>
                      <a:pt x="35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8" y="45"/>
                    </a:lnTo>
                    <a:lnTo>
                      <a:pt x="0" y="3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" name="Freeform 4838"/>
              <p:cNvSpPr>
                <a:spLocks/>
              </p:cNvSpPr>
              <p:nvPr/>
            </p:nvSpPr>
            <p:spPr bwMode="auto">
              <a:xfrm>
                <a:off x="5903187" y="3771575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5"/>
                  </a:cxn>
                  <a:cxn ang="0">
                    <a:pos x="45" y="45"/>
                  </a:cxn>
                  <a:cxn ang="0">
                    <a:pos x="35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8" y="45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5"/>
                    </a:lnTo>
                    <a:lnTo>
                      <a:pt x="45" y="45"/>
                    </a:lnTo>
                    <a:lnTo>
                      <a:pt x="35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8" y="45"/>
                    </a:lnTo>
                    <a:lnTo>
                      <a:pt x="0" y="3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" name="Freeform 4839"/>
              <p:cNvSpPr>
                <a:spLocks/>
              </p:cNvSpPr>
              <p:nvPr/>
            </p:nvSpPr>
            <p:spPr bwMode="auto">
              <a:xfrm>
                <a:off x="5903187" y="3771575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5"/>
                  </a:cxn>
                  <a:cxn ang="0">
                    <a:pos x="52" y="25"/>
                  </a:cxn>
                  <a:cxn ang="0">
                    <a:pos x="50" y="35"/>
                  </a:cxn>
                  <a:cxn ang="0">
                    <a:pos x="45" y="45"/>
                  </a:cxn>
                  <a:cxn ang="0">
                    <a:pos x="35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8" y="45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5" y="8"/>
                  </a:cxn>
                  <a:cxn ang="0">
                    <a:pos x="50" y="15"/>
                  </a:cxn>
                  <a:cxn ang="0">
                    <a:pos x="52" y="25"/>
                  </a:cxn>
                  <a:cxn ang="0">
                    <a:pos x="52" y="25"/>
                  </a:cxn>
                </a:cxnLst>
                <a:rect l="0" t="0" r="r" b="b"/>
                <a:pathLst>
                  <a:path w="52" h="52">
                    <a:moveTo>
                      <a:pt x="52" y="25"/>
                    </a:moveTo>
                    <a:lnTo>
                      <a:pt x="52" y="25"/>
                    </a:lnTo>
                    <a:lnTo>
                      <a:pt x="50" y="35"/>
                    </a:lnTo>
                    <a:lnTo>
                      <a:pt x="45" y="45"/>
                    </a:lnTo>
                    <a:lnTo>
                      <a:pt x="35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8" y="45"/>
                    </a:lnTo>
                    <a:lnTo>
                      <a:pt x="0" y="3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5" y="8"/>
                    </a:lnTo>
                    <a:lnTo>
                      <a:pt x="50" y="15"/>
                    </a:lnTo>
                    <a:lnTo>
                      <a:pt x="52" y="25"/>
                    </a:lnTo>
                    <a:lnTo>
                      <a:pt x="52" y="25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" name="Freeform 4840"/>
              <p:cNvSpPr>
                <a:spLocks/>
              </p:cNvSpPr>
              <p:nvPr/>
            </p:nvSpPr>
            <p:spPr bwMode="auto">
              <a:xfrm>
                <a:off x="5857822" y="3693841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5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4" y="8"/>
                  </a:cxn>
                  <a:cxn ang="0">
                    <a:pos x="49" y="15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5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4" y="8"/>
                    </a:lnTo>
                    <a:lnTo>
                      <a:pt x="49" y="15"/>
                    </a:lnTo>
                    <a:lnTo>
                      <a:pt x="52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0" name="Freeform 4841"/>
              <p:cNvSpPr>
                <a:spLocks/>
              </p:cNvSpPr>
              <p:nvPr/>
            </p:nvSpPr>
            <p:spPr bwMode="auto">
              <a:xfrm>
                <a:off x="5857822" y="3693841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5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4" y="8"/>
                  </a:cxn>
                  <a:cxn ang="0">
                    <a:pos x="49" y="15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5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4" y="8"/>
                    </a:lnTo>
                    <a:lnTo>
                      <a:pt x="49" y="15"/>
                    </a:lnTo>
                    <a:lnTo>
                      <a:pt x="52" y="28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" name="Freeform 4842"/>
              <p:cNvSpPr>
                <a:spLocks/>
              </p:cNvSpPr>
              <p:nvPr/>
            </p:nvSpPr>
            <p:spPr bwMode="auto">
              <a:xfrm>
                <a:off x="5857822" y="3693841"/>
                <a:ext cx="87371" cy="86004"/>
              </a:xfrm>
              <a:custGeom>
                <a:avLst/>
                <a:gdLst/>
                <a:ahLst/>
                <a:cxnLst>
                  <a:cxn ang="0">
                    <a:pos x="52" y="28"/>
                  </a:cxn>
                  <a:cxn ang="0">
                    <a:pos x="52" y="28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5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5" y="3"/>
                  </a:cxn>
                  <a:cxn ang="0">
                    <a:pos x="44" y="8"/>
                  </a:cxn>
                  <a:cxn ang="0">
                    <a:pos x="49" y="15"/>
                  </a:cxn>
                  <a:cxn ang="0">
                    <a:pos x="52" y="28"/>
                  </a:cxn>
                  <a:cxn ang="0">
                    <a:pos x="52" y="28"/>
                  </a:cxn>
                </a:cxnLst>
                <a:rect l="0" t="0" r="r" b="b"/>
                <a:pathLst>
                  <a:path w="52" h="52">
                    <a:moveTo>
                      <a:pt x="52" y="28"/>
                    </a:moveTo>
                    <a:lnTo>
                      <a:pt x="52" y="28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5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5" y="3"/>
                    </a:lnTo>
                    <a:lnTo>
                      <a:pt x="44" y="8"/>
                    </a:lnTo>
                    <a:lnTo>
                      <a:pt x="49" y="15"/>
                    </a:lnTo>
                    <a:lnTo>
                      <a:pt x="52" y="28"/>
                    </a:lnTo>
                    <a:lnTo>
                      <a:pt x="52" y="28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2" name="Freeform 4843"/>
              <p:cNvSpPr>
                <a:spLocks/>
              </p:cNvSpPr>
              <p:nvPr/>
            </p:nvSpPr>
            <p:spPr bwMode="auto">
              <a:xfrm>
                <a:off x="6119934" y="4256169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7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0"/>
                  </a:cxn>
                  <a:cxn ang="0">
                    <a:pos x="45" y="8"/>
                  </a:cxn>
                  <a:cxn ang="0">
                    <a:pos x="52" y="15"/>
                  </a:cxn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2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0" y="25"/>
                  </a:cxn>
                </a:cxnLst>
                <a:rect l="0" t="0" r="r" b="b"/>
                <a:pathLst>
                  <a:path w="52" h="52">
                    <a:moveTo>
                      <a:pt x="0" y="25"/>
                    </a:move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0"/>
                    </a:lnTo>
                    <a:lnTo>
                      <a:pt x="45" y="8"/>
                    </a:lnTo>
                    <a:lnTo>
                      <a:pt x="52" y="1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52" y="35"/>
                    </a:lnTo>
                    <a:lnTo>
                      <a:pt x="45" y="42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B24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3" name="Freeform 4844"/>
              <p:cNvSpPr>
                <a:spLocks/>
              </p:cNvSpPr>
              <p:nvPr/>
            </p:nvSpPr>
            <p:spPr bwMode="auto">
              <a:xfrm>
                <a:off x="6119934" y="4256169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7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0"/>
                  </a:cxn>
                  <a:cxn ang="0">
                    <a:pos x="45" y="8"/>
                  </a:cxn>
                  <a:cxn ang="0">
                    <a:pos x="52" y="15"/>
                  </a:cxn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2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0" y="25"/>
                  </a:cxn>
                </a:cxnLst>
                <a:rect l="0" t="0" r="r" b="b"/>
                <a:pathLst>
                  <a:path w="52" h="52">
                    <a:moveTo>
                      <a:pt x="0" y="25"/>
                    </a:move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0"/>
                    </a:lnTo>
                    <a:lnTo>
                      <a:pt x="45" y="8"/>
                    </a:lnTo>
                    <a:lnTo>
                      <a:pt x="52" y="1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52" y="35"/>
                    </a:lnTo>
                    <a:lnTo>
                      <a:pt x="45" y="42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0" y="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4" name="Freeform 4845"/>
              <p:cNvSpPr>
                <a:spLocks/>
              </p:cNvSpPr>
              <p:nvPr/>
            </p:nvSpPr>
            <p:spPr bwMode="auto">
              <a:xfrm>
                <a:off x="6119934" y="4256169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8" y="8"/>
                  </a:cxn>
                  <a:cxn ang="0">
                    <a:pos x="17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0"/>
                  </a:cxn>
                  <a:cxn ang="0">
                    <a:pos x="45" y="8"/>
                  </a:cxn>
                  <a:cxn ang="0">
                    <a:pos x="52" y="15"/>
                  </a:cxn>
                  <a:cxn ang="0">
                    <a:pos x="52" y="25"/>
                  </a:cxn>
                  <a:cxn ang="0">
                    <a:pos x="52" y="25"/>
                  </a:cxn>
                  <a:cxn ang="0">
                    <a:pos x="52" y="35"/>
                  </a:cxn>
                  <a:cxn ang="0">
                    <a:pos x="45" y="42"/>
                  </a:cxn>
                  <a:cxn ang="0">
                    <a:pos x="37" y="50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50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0" y="25"/>
                  </a:cxn>
                  <a:cxn ang="0">
                    <a:pos x="0" y="25"/>
                  </a:cxn>
                </a:cxnLst>
                <a:rect l="0" t="0" r="r" b="b"/>
                <a:pathLst>
                  <a:path w="52" h="52">
                    <a:moveTo>
                      <a:pt x="0" y="25"/>
                    </a:moveTo>
                    <a:lnTo>
                      <a:pt x="0" y="25"/>
                    </a:lnTo>
                    <a:lnTo>
                      <a:pt x="3" y="15"/>
                    </a:lnTo>
                    <a:lnTo>
                      <a:pt x="8" y="8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0"/>
                    </a:lnTo>
                    <a:lnTo>
                      <a:pt x="45" y="8"/>
                    </a:lnTo>
                    <a:lnTo>
                      <a:pt x="52" y="1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52" y="35"/>
                    </a:lnTo>
                    <a:lnTo>
                      <a:pt x="45" y="42"/>
                    </a:lnTo>
                    <a:lnTo>
                      <a:pt x="37" y="50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50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5" name="Freeform 4846"/>
              <p:cNvSpPr>
                <a:spLocks/>
              </p:cNvSpPr>
              <p:nvPr/>
            </p:nvSpPr>
            <p:spPr bwMode="auto">
              <a:xfrm>
                <a:off x="6220748" y="4391789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0" y="17"/>
                  </a:cxn>
                  <a:cxn ang="0">
                    <a:pos x="7" y="7"/>
                  </a:cxn>
                  <a:cxn ang="0">
                    <a:pos x="15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34" y="2"/>
                  </a:cxn>
                  <a:cxn ang="0">
                    <a:pos x="44" y="7"/>
                  </a:cxn>
                  <a:cxn ang="0">
                    <a:pos x="49" y="17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4" y="52"/>
                  </a:cxn>
                  <a:cxn ang="0">
                    <a:pos x="24" y="52"/>
                  </a:cxn>
                  <a:cxn ang="0">
                    <a:pos x="24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0" y="17"/>
                    </a:lnTo>
                    <a:lnTo>
                      <a:pt x="7" y="7"/>
                    </a:lnTo>
                    <a:lnTo>
                      <a:pt x="15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4" y="2"/>
                    </a:lnTo>
                    <a:lnTo>
                      <a:pt x="44" y="7"/>
                    </a:lnTo>
                    <a:lnTo>
                      <a:pt x="49" y="1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EB24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" name="Freeform 4847"/>
              <p:cNvSpPr>
                <a:spLocks/>
              </p:cNvSpPr>
              <p:nvPr/>
            </p:nvSpPr>
            <p:spPr bwMode="auto">
              <a:xfrm>
                <a:off x="6220748" y="4391789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0" y="17"/>
                  </a:cxn>
                  <a:cxn ang="0">
                    <a:pos x="7" y="7"/>
                  </a:cxn>
                  <a:cxn ang="0">
                    <a:pos x="15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34" y="2"/>
                  </a:cxn>
                  <a:cxn ang="0">
                    <a:pos x="44" y="7"/>
                  </a:cxn>
                  <a:cxn ang="0">
                    <a:pos x="49" y="17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4" y="52"/>
                  </a:cxn>
                  <a:cxn ang="0">
                    <a:pos x="24" y="52"/>
                  </a:cxn>
                  <a:cxn ang="0">
                    <a:pos x="24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0" y="17"/>
                    </a:lnTo>
                    <a:lnTo>
                      <a:pt x="7" y="7"/>
                    </a:lnTo>
                    <a:lnTo>
                      <a:pt x="15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4" y="2"/>
                    </a:lnTo>
                    <a:lnTo>
                      <a:pt x="44" y="7"/>
                    </a:lnTo>
                    <a:lnTo>
                      <a:pt x="49" y="1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Freeform 4848"/>
              <p:cNvSpPr>
                <a:spLocks/>
              </p:cNvSpPr>
              <p:nvPr/>
            </p:nvSpPr>
            <p:spPr bwMode="auto">
              <a:xfrm>
                <a:off x="6220748" y="4391789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0" y="17"/>
                  </a:cxn>
                  <a:cxn ang="0">
                    <a:pos x="7" y="7"/>
                  </a:cxn>
                  <a:cxn ang="0">
                    <a:pos x="15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34" y="2"/>
                  </a:cxn>
                  <a:cxn ang="0">
                    <a:pos x="44" y="7"/>
                  </a:cxn>
                  <a:cxn ang="0">
                    <a:pos x="49" y="17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4" y="52"/>
                  </a:cxn>
                  <a:cxn ang="0">
                    <a:pos x="24" y="52"/>
                  </a:cxn>
                  <a:cxn ang="0">
                    <a:pos x="24" y="52"/>
                  </a:cxn>
                  <a:cxn ang="0">
                    <a:pos x="15" y="52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0" y="17"/>
                    </a:lnTo>
                    <a:lnTo>
                      <a:pt x="7" y="7"/>
                    </a:lnTo>
                    <a:lnTo>
                      <a:pt x="15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4" y="2"/>
                    </a:lnTo>
                    <a:lnTo>
                      <a:pt x="44" y="7"/>
                    </a:lnTo>
                    <a:lnTo>
                      <a:pt x="49" y="1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15" y="52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Freeform 4849"/>
              <p:cNvSpPr>
                <a:spLocks/>
              </p:cNvSpPr>
              <p:nvPr/>
            </p:nvSpPr>
            <p:spPr bwMode="auto">
              <a:xfrm>
                <a:off x="6429094" y="4666336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4" y="3"/>
                  </a:cxn>
                  <a:cxn ang="0">
                    <a:pos x="44" y="8"/>
                  </a:cxn>
                  <a:cxn ang="0">
                    <a:pos x="49" y="15"/>
                  </a:cxn>
                  <a:cxn ang="0">
                    <a:pos x="52" y="25"/>
                  </a:cxn>
                  <a:cxn ang="0">
                    <a:pos x="52" y="25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4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4" y="3"/>
                    </a:lnTo>
                    <a:lnTo>
                      <a:pt x="44" y="8"/>
                    </a:lnTo>
                    <a:lnTo>
                      <a:pt x="49" y="1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4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6A7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Freeform 4850"/>
              <p:cNvSpPr>
                <a:spLocks/>
              </p:cNvSpPr>
              <p:nvPr/>
            </p:nvSpPr>
            <p:spPr bwMode="auto">
              <a:xfrm>
                <a:off x="6429094" y="4666336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4" y="3"/>
                  </a:cxn>
                  <a:cxn ang="0">
                    <a:pos x="44" y="8"/>
                  </a:cxn>
                  <a:cxn ang="0">
                    <a:pos x="49" y="15"/>
                  </a:cxn>
                  <a:cxn ang="0">
                    <a:pos x="52" y="25"/>
                  </a:cxn>
                  <a:cxn ang="0">
                    <a:pos x="52" y="25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4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4" y="3"/>
                    </a:lnTo>
                    <a:lnTo>
                      <a:pt x="44" y="8"/>
                    </a:lnTo>
                    <a:lnTo>
                      <a:pt x="49" y="1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4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Freeform 4851"/>
              <p:cNvSpPr>
                <a:spLocks/>
              </p:cNvSpPr>
              <p:nvPr/>
            </p:nvSpPr>
            <p:spPr bwMode="auto">
              <a:xfrm>
                <a:off x="6429094" y="4666336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5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34" y="3"/>
                  </a:cxn>
                  <a:cxn ang="0">
                    <a:pos x="44" y="8"/>
                  </a:cxn>
                  <a:cxn ang="0">
                    <a:pos x="49" y="15"/>
                  </a:cxn>
                  <a:cxn ang="0">
                    <a:pos x="52" y="25"/>
                  </a:cxn>
                  <a:cxn ang="0">
                    <a:pos x="52" y="25"/>
                  </a:cxn>
                  <a:cxn ang="0">
                    <a:pos x="49" y="37"/>
                  </a:cxn>
                  <a:cxn ang="0">
                    <a:pos x="44" y="45"/>
                  </a:cxn>
                  <a:cxn ang="0">
                    <a:pos x="34" y="50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15" y="50"/>
                  </a:cxn>
                  <a:cxn ang="0">
                    <a:pos x="7" y="45"/>
                  </a:cxn>
                  <a:cxn ang="0">
                    <a:pos x="2" y="37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5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34" y="3"/>
                    </a:lnTo>
                    <a:lnTo>
                      <a:pt x="44" y="8"/>
                    </a:lnTo>
                    <a:lnTo>
                      <a:pt x="49" y="1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37"/>
                    </a:lnTo>
                    <a:lnTo>
                      <a:pt x="44" y="45"/>
                    </a:lnTo>
                    <a:lnTo>
                      <a:pt x="34" y="50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15" y="50"/>
                    </a:lnTo>
                    <a:lnTo>
                      <a:pt x="7" y="45"/>
                    </a:lnTo>
                    <a:lnTo>
                      <a:pt x="2" y="37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Freeform 4852"/>
              <p:cNvSpPr>
                <a:spLocks/>
              </p:cNvSpPr>
              <p:nvPr/>
            </p:nvSpPr>
            <p:spPr bwMode="auto">
              <a:xfrm>
                <a:off x="6165301" y="4322325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8" y="2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8" y="49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49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8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8" y="49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49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6A7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Freeform 4853"/>
              <p:cNvSpPr>
                <a:spLocks/>
              </p:cNvSpPr>
              <p:nvPr/>
            </p:nvSpPr>
            <p:spPr bwMode="auto">
              <a:xfrm>
                <a:off x="6165301" y="4322325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8" y="2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8" y="49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49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8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8" y="49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49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Freeform 4854"/>
              <p:cNvSpPr>
                <a:spLocks/>
              </p:cNvSpPr>
              <p:nvPr/>
            </p:nvSpPr>
            <p:spPr bwMode="auto">
              <a:xfrm>
                <a:off x="6165301" y="4322325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8" y="2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8" y="2"/>
                  </a:cxn>
                  <a:cxn ang="0">
                    <a:pos x="45" y="7"/>
                  </a:cxn>
                  <a:cxn ang="0">
                    <a:pos x="50" y="17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4"/>
                  </a:cxn>
                  <a:cxn ang="0">
                    <a:pos x="38" y="49"/>
                  </a:cxn>
                  <a:cxn ang="0">
                    <a:pos x="28" y="52"/>
                  </a:cxn>
                  <a:cxn ang="0">
                    <a:pos x="28" y="52"/>
                  </a:cxn>
                  <a:cxn ang="0">
                    <a:pos x="18" y="49"/>
                  </a:cxn>
                  <a:cxn ang="0">
                    <a:pos x="8" y="44"/>
                  </a:cxn>
                  <a:cxn ang="0">
                    <a:pos x="3" y="37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8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8" y="2"/>
                    </a:lnTo>
                    <a:lnTo>
                      <a:pt x="45" y="7"/>
                    </a:lnTo>
                    <a:lnTo>
                      <a:pt x="50" y="1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0" y="37"/>
                    </a:lnTo>
                    <a:lnTo>
                      <a:pt x="45" y="44"/>
                    </a:lnTo>
                    <a:lnTo>
                      <a:pt x="38" y="49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18" y="49"/>
                    </a:lnTo>
                    <a:lnTo>
                      <a:pt x="8" y="44"/>
                    </a:lnTo>
                    <a:lnTo>
                      <a:pt x="3" y="37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Freeform 4855"/>
              <p:cNvSpPr>
                <a:spLocks/>
              </p:cNvSpPr>
              <p:nvPr/>
            </p:nvSpPr>
            <p:spPr bwMode="auto">
              <a:xfrm>
                <a:off x="6178743" y="4261131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2" y="17"/>
                  </a:cxn>
                  <a:cxn ang="0">
                    <a:pos x="7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4" y="7"/>
                  </a:cxn>
                  <a:cxn ang="0">
                    <a:pos x="49" y="14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4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2" y="17"/>
                    </a:lnTo>
                    <a:lnTo>
                      <a:pt x="7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4" y="7"/>
                    </a:lnTo>
                    <a:lnTo>
                      <a:pt x="49" y="14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4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Freeform 4856"/>
              <p:cNvSpPr>
                <a:spLocks/>
              </p:cNvSpPr>
              <p:nvPr/>
            </p:nvSpPr>
            <p:spPr bwMode="auto">
              <a:xfrm>
                <a:off x="6178743" y="4261131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2" y="17"/>
                  </a:cxn>
                  <a:cxn ang="0">
                    <a:pos x="7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4" y="7"/>
                  </a:cxn>
                  <a:cxn ang="0">
                    <a:pos x="49" y="14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4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2" y="17"/>
                    </a:lnTo>
                    <a:lnTo>
                      <a:pt x="7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4" y="7"/>
                    </a:lnTo>
                    <a:lnTo>
                      <a:pt x="49" y="14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4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7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Freeform 4857"/>
              <p:cNvSpPr>
                <a:spLocks/>
              </p:cNvSpPr>
              <p:nvPr/>
            </p:nvSpPr>
            <p:spPr bwMode="auto">
              <a:xfrm>
                <a:off x="6178743" y="4261131"/>
                <a:ext cx="87371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2" y="17"/>
                  </a:cxn>
                  <a:cxn ang="0">
                    <a:pos x="7" y="7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4" y="7"/>
                  </a:cxn>
                  <a:cxn ang="0">
                    <a:pos x="49" y="14"/>
                  </a:cxn>
                  <a:cxn ang="0">
                    <a:pos x="52" y="2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4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7" y="49"/>
                  </a:cxn>
                  <a:cxn ang="0">
                    <a:pos x="7" y="44"/>
                  </a:cxn>
                  <a:cxn ang="0">
                    <a:pos x="2" y="37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52" h="52">
                    <a:moveTo>
                      <a:pt x="0" y="27"/>
                    </a:moveTo>
                    <a:lnTo>
                      <a:pt x="0" y="27"/>
                    </a:lnTo>
                    <a:lnTo>
                      <a:pt x="2" y="17"/>
                    </a:lnTo>
                    <a:lnTo>
                      <a:pt x="7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4" y="7"/>
                    </a:lnTo>
                    <a:lnTo>
                      <a:pt x="49" y="14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4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7" y="49"/>
                    </a:lnTo>
                    <a:lnTo>
                      <a:pt x="7" y="44"/>
                    </a:lnTo>
                    <a:lnTo>
                      <a:pt x="2" y="37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" name="Freeform 4858"/>
              <p:cNvSpPr>
                <a:spLocks/>
              </p:cNvSpPr>
              <p:nvPr/>
            </p:nvSpPr>
            <p:spPr bwMode="auto">
              <a:xfrm>
                <a:off x="6215707" y="4338864"/>
                <a:ext cx="92412" cy="8600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8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5" y="7"/>
                  </a:cxn>
                  <a:cxn ang="0">
                    <a:pos x="52" y="17"/>
                  </a:cxn>
                  <a:cxn ang="0">
                    <a:pos x="55" y="27"/>
                  </a:cxn>
                  <a:cxn ang="0">
                    <a:pos x="55" y="27"/>
                  </a:cxn>
                  <a:cxn ang="0">
                    <a:pos x="52" y="37"/>
                  </a:cxn>
                  <a:cxn ang="0">
                    <a:pos x="45" y="44"/>
                  </a:cxn>
                  <a:cxn ang="0">
                    <a:pos x="37" y="49"/>
                  </a:cxn>
                  <a:cxn ang="0">
                    <a:pos x="27" y="52"/>
                  </a:cxn>
                  <a:cxn ang="0">
                    <a:pos x="27" y="52"/>
                  </a:cxn>
                  <a:cxn ang="0">
                    <a:pos x="18" y="49"/>
                  </a:cxn>
                  <a:cxn ang="0">
                    <a:pos x="10" y="44"/>
                  </a:cxn>
                  <a:cxn ang="0">
                    <a:pos x="3" y="37"/>
                  </a:cxn>
                  <a:cxn ang="0">
                    <a:pos x="0" y="27"/>
                  </a:cxn>
                </a:cxnLst>
                <a:rect l="0" t="0" r="r" b="b"/>
                <a:pathLst>
                  <a:path w="55" h="52">
                    <a:moveTo>
                      <a:pt x="0" y="27"/>
                    </a:moveTo>
                    <a:lnTo>
                      <a:pt x="0" y="27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8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5" y="7"/>
                    </a:lnTo>
                    <a:lnTo>
                      <a:pt x="52" y="17"/>
                    </a:lnTo>
                    <a:lnTo>
                      <a:pt x="55" y="27"/>
                    </a:lnTo>
                    <a:lnTo>
                      <a:pt x="55" y="27"/>
                    </a:lnTo>
                    <a:lnTo>
                      <a:pt x="52" y="37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27" y="52"/>
                    </a:lnTo>
                    <a:lnTo>
                      <a:pt x="27" y="52"/>
                    </a:lnTo>
                    <a:lnTo>
                      <a:pt x="18" y="49"/>
                    </a:lnTo>
                    <a:lnTo>
                      <a:pt x="10" y="44"/>
                    </a:lnTo>
                    <a:lnTo>
                      <a:pt x="3" y="3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6A71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" name="Group 5060"/>
              <p:cNvGrpSpPr>
                <a:grpSpLocks/>
              </p:cNvGrpSpPr>
              <p:nvPr/>
            </p:nvGrpSpPr>
            <p:grpSpPr bwMode="auto">
              <a:xfrm>
                <a:off x="6041006" y="3779861"/>
                <a:ext cx="1438274" cy="2576800"/>
                <a:chOff x="3685" y="1108"/>
                <a:chExt cx="856" cy="1558"/>
              </a:xfrm>
            </p:grpSpPr>
            <p:sp>
              <p:nvSpPr>
                <p:cNvPr id="2500" name="Freeform 4860"/>
                <p:cNvSpPr>
                  <a:spLocks/>
                </p:cNvSpPr>
                <p:nvPr/>
              </p:nvSpPr>
              <p:spPr bwMode="auto">
                <a:xfrm>
                  <a:off x="3789" y="1446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5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1" name="Freeform 4861"/>
                <p:cNvSpPr>
                  <a:spLocks/>
                </p:cNvSpPr>
                <p:nvPr/>
              </p:nvSpPr>
              <p:spPr bwMode="auto">
                <a:xfrm>
                  <a:off x="3789" y="1446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5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2" name="Freeform 4862"/>
                <p:cNvSpPr>
                  <a:spLocks/>
                </p:cNvSpPr>
                <p:nvPr/>
              </p:nvSpPr>
              <p:spPr bwMode="auto">
                <a:xfrm>
                  <a:off x="3891" y="160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3" name="Freeform 4863"/>
                <p:cNvSpPr>
                  <a:spLocks/>
                </p:cNvSpPr>
                <p:nvPr/>
              </p:nvSpPr>
              <p:spPr bwMode="auto">
                <a:xfrm>
                  <a:off x="3891" y="160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4" name="Freeform 4864"/>
                <p:cNvSpPr>
                  <a:spLocks/>
                </p:cNvSpPr>
                <p:nvPr/>
              </p:nvSpPr>
              <p:spPr bwMode="auto">
                <a:xfrm>
                  <a:off x="3891" y="160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5" name="Freeform 4865"/>
                <p:cNvSpPr>
                  <a:spLocks/>
                </p:cNvSpPr>
                <p:nvPr/>
              </p:nvSpPr>
              <p:spPr bwMode="auto">
                <a:xfrm>
                  <a:off x="3861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6" name="Freeform 4866"/>
                <p:cNvSpPr>
                  <a:spLocks/>
                </p:cNvSpPr>
                <p:nvPr/>
              </p:nvSpPr>
              <p:spPr bwMode="auto">
                <a:xfrm>
                  <a:off x="3861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7" name="Freeform 4867"/>
                <p:cNvSpPr>
                  <a:spLocks/>
                </p:cNvSpPr>
                <p:nvPr/>
              </p:nvSpPr>
              <p:spPr bwMode="auto">
                <a:xfrm>
                  <a:off x="3861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8" name="Freeform 4868"/>
                <p:cNvSpPr>
                  <a:spLocks/>
                </p:cNvSpPr>
                <p:nvPr/>
              </p:nvSpPr>
              <p:spPr bwMode="auto">
                <a:xfrm>
                  <a:off x="3816" y="1523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0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3" y="24"/>
                    </a:cxn>
                    <a:cxn ang="0">
                      <a:pos x="53" y="24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3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3" y="24"/>
                      </a:lnTo>
                      <a:lnTo>
                        <a:pt x="53" y="24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9" name="Freeform 4869"/>
                <p:cNvSpPr>
                  <a:spLocks/>
                </p:cNvSpPr>
                <p:nvPr/>
              </p:nvSpPr>
              <p:spPr bwMode="auto">
                <a:xfrm>
                  <a:off x="3816" y="1523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0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3" y="24"/>
                    </a:cxn>
                    <a:cxn ang="0">
                      <a:pos x="53" y="24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3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3" y="24"/>
                      </a:lnTo>
                      <a:lnTo>
                        <a:pt x="53" y="24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0" name="Freeform 4870"/>
                <p:cNvSpPr>
                  <a:spLocks/>
                </p:cNvSpPr>
                <p:nvPr/>
              </p:nvSpPr>
              <p:spPr bwMode="auto">
                <a:xfrm>
                  <a:off x="3816" y="1523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0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3" y="24"/>
                    </a:cxn>
                    <a:cxn ang="0">
                      <a:pos x="53" y="24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3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3" y="24"/>
                      </a:lnTo>
                      <a:lnTo>
                        <a:pt x="53" y="24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1" name="Freeform 4871"/>
                <p:cNvSpPr>
                  <a:spLocks/>
                </p:cNvSpPr>
                <p:nvPr/>
              </p:nvSpPr>
              <p:spPr bwMode="auto">
                <a:xfrm>
                  <a:off x="3814" y="15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2" name="Freeform 4872"/>
                <p:cNvSpPr>
                  <a:spLocks/>
                </p:cNvSpPr>
                <p:nvPr/>
              </p:nvSpPr>
              <p:spPr bwMode="auto">
                <a:xfrm>
                  <a:off x="3814" y="15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3" name="Freeform 4873"/>
                <p:cNvSpPr>
                  <a:spLocks/>
                </p:cNvSpPr>
                <p:nvPr/>
              </p:nvSpPr>
              <p:spPr bwMode="auto">
                <a:xfrm>
                  <a:off x="3814" y="15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4" name="Freeform 4874"/>
                <p:cNvSpPr>
                  <a:spLocks/>
                </p:cNvSpPr>
                <p:nvPr/>
              </p:nvSpPr>
              <p:spPr bwMode="auto">
                <a:xfrm>
                  <a:off x="3851" y="159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5" name="Freeform 4875"/>
                <p:cNvSpPr>
                  <a:spLocks/>
                </p:cNvSpPr>
                <p:nvPr/>
              </p:nvSpPr>
              <p:spPr bwMode="auto">
                <a:xfrm>
                  <a:off x="3851" y="159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6" name="Freeform 4876"/>
                <p:cNvSpPr>
                  <a:spLocks/>
                </p:cNvSpPr>
                <p:nvPr/>
              </p:nvSpPr>
              <p:spPr bwMode="auto">
                <a:xfrm>
                  <a:off x="3851" y="159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7" name="Freeform 4877"/>
                <p:cNvSpPr>
                  <a:spLocks/>
                </p:cNvSpPr>
                <p:nvPr/>
              </p:nvSpPr>
              <p:spPr bwMode="auto">
                <a:xfrm>
                  <a:off x="3834" y="1547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3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5" y="53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3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5" y="53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8" name="Freeform 4878"/>
                <p:cNvSpPr>
                  <a:spLocks/>
                </p:cNvSpPr>
                <p:nvPr/>
              </p:nvSpPr>
              <p:spPr bwMode="auto">
                <a:xfrm>
                  <a:off x="3834" y="1547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3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5" y="53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3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5" y="53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9" name="Freeform 4879"/>
                <p:cNvSpPr>
                  <a:spLocks/>
                </p:cNvSpPr>
                <p:nvPr/>
              </p:nvSpPr>
              <p:spPr bwMode="auto">
                <a:xfrm>
                  <a:off x="3834" y="1547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3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5" y="53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3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5" y="53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0" name="Freeform 4880"/>
                <p:cNvSpPr>
                  <a:spLocks/>
                </p:cNvSpPr>
                <p:nvPr/>
              </p:nvSpPr>
              <p:spPr bwMode="auto">
                <a:xfrm>
                  <a:off x="3876" y="1639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5"/>
                    </a:cxn>
                    <a:cxn ang="0">
                      <a:pos x="55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5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5"/>
                      </a:lnTo>
                      <a:lnTo>
                        <a:pt x="55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1" name="Freeform 4881"/>
                <p:cNvSpPr>
                  <a:spLocks/>
                </p:cNvSpPr>
                <p:nvPr/>
              </p:nvSpPr>
              <p:spPr bwMode="auto">
                <a:xfrm>
                  <a:off x="3876" y="1639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5"/>
                    </a:cxn>
                    <a:cxn ang="0">
                      <a:pos x="55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5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5"/>
                      </a:lnTo>
                      <a:lnTo>
                        <a:pt x="55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2" name="Freeform 4882"/>
                <p:cNvSpPr>
                  <a:spLocks/>
                </p:cNvSpPr>
                <p:nvPr/>
              </p:nvSpPr>
              <p:spPr bwMode="auto">
                <a:xfrm>
                  <a:off x="3876" y="1639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5"/>
                    </a:cxn>
                    <a:cxn ang="0">
                      <a:pos x="55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5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5"/>
                      </a:lnTo>
                      <a:lnTo>
                        <a:pt x="55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3" name="Freeform 4883"/>
                <p:cNvSpPr>
                  <a:spLocks/>
                </p:cNvSpPr>
                <p:nvPr/>
              </p:nvSpPr>
              <p:spPr bwMode="auto">
                <a:xfrm>
                  <a:off x="3903" y="1684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8" y="52"/>
                    </a:cxn>
                    <a:cxn ang="0">
                      <a:pos x="28" y="54"/>
                    </a:cxn>
                    <a:cxn ang="0">
                      <a:pos x="28" y="54"/>
                    </a:cxn>
                    <a:cxn ang="0">
                      <a:pos x="18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8" y="52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18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4" name="Freeform 4884"/>
                <p:cNvSpPr>
                  <a:spLocks/>
                </p:cNvSpPr>
                <p:nvPr/>
              </p:nvSpPr>
              <p:spPr bwMode="auto">
                <a:xfrm>
                  <a:off x="3903" y="1684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8" y="52"/>
                    </a:cxn>
                    <a:cxn ang="0">
                      <a:pos x="28" y="54"/>
                    </a:cxn>
                    <a:cxn ang="0">
                      <a:pos x="28" y="54"/>
                    </a:cxn>
                    <a:cxn ang="0">
                      <a:pos x="18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8" y="52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18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5" name="Freeform 4885"/>
                <p:cNvSpPr>
                  <a:spLocks/>
                </p:cNvSpPr>
                <p:nvPr/>
              </p:nvSpPr>
              <p:spPr bwMode="auto">
                <a:xfrm>
                  <a:off x="3903" y="1684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8" y="52"/>
                    </a:cxn>
                    <a:cxn ang="0">
                      <a:pos x="28" y="54"/>
                    </a:cxn>
                    <a:cxn ang="0">
                      <a:pos x="28" y="54"/>
                    </a:cxn>
                    <a:cxn ang="0">
                      <a:pos x="18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8" y="52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18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6" name="Freeform 4886"/>
                <p:cNvSpPr>
                  <a:spLocks/>
                </p:cNvSpPr>
                <p:nvPr/>
              </p:nvSpPr>
              <p:spPr bwMode="auto">
                <a:xfrm>
                  <a:off x="3745" y="110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4" y="13"/>
                    </a:cxn>
                    <a:cxn ang="0">
                      <a:pos x="0" y="23"/>
                    </a:cxn>
                    <a:cxn ang="0">
                      <a:pos x="0" y="33"/>
                    </a:cxn>
                    <a:cxn ang="0">
                      <a:pos x="4" y="43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9" y="40"/>
                    </a:cxn>
                    <a:cxn ang="0">
                      <a:pos x="49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29" y="0"/>
                    </a:cxn>
                    <a:cxn ang="0">
                      <a:pos x="19" y="0"/>
                    </a:cxn>
                    <a:cxn ang="0">
                      <a:pos x="12" y="5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52" h="52">
                      <a:moveTo>
                        <a:pt x="4" y="13"/>
                      </a:moveTo>
                      <a:lnTo>
                        <a:pt x="4" y="13"/>
                      </a:lnTo>
                      <a:lnTo>
                        <a:pt x="0" y="23"/>
                      </a:lnTo>
                      <a:lnTo>
                        <a:pt x="0" y="33"/>
                      </a:lnTo>
                      <a:lnTo>
                        <a:pt x="4" y="43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9" y="40"/>
                      </a:lnTo>
                      <a:lnTo>
                        <a:pt x="49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7" name="Freeform 4887"/>
                <p:cNvSpPr>
                  <a:spLocks/>
                </p:cNvSpPr>
                <p:nvPr/>
              </p:nvSpPr>
              <p:spPr bwMode="auto">
                <a:xfrm>
                  <a:off x="3745" y="110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4" y="13"/>
                    </a:cxn>
                    <a:cxn ang="0">
                      <a:pos x="0" y="23"/>
                    </a:cxn>
                    <a:cxn ang="0">
                      <a:pos x="0" y="33"/>
                    </a:cxn>
                    <a:cxn ang="0">
                      <a:pos x="4" y="43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9" y="40"/>
                    </a:cxn>
                    <a:cxn ang="0">
                      <a:pos x="49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29" y="0"/>
                    </a:cxn>
                    <a:cxn ang="0">
                      <a:pos x="19" y="0"/>
                    </a:cxn>
                    <a:cxn ang="0">
                      <a:pos x="12" y="5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52" h="52">
                      <a:moveTo>
                        <a:pt x="4" y="13"/>
                      </a:moveTo>
                      <a:lnTo>
                        <a:pt x="4" y="13"/>
                      </a:lnTo>
                      <a:lnTo>
                        <a:pt x="0" y="23"/>
                      </a:lnTo>
                      <a:lnTo>
                        <a:pt x="0" y="33"/>
                      </a:lnTo>
                      <a:lnTo>
                        <a:pt x="4" y="43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9" y="40"/>
                      </a:lnTo>
                      <a:lnTo>
                        <a:pt x="49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2" y="5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8" name="Freeform 4888"/>
                <p:cNvSpPr>
                  <a:spLocks/>
                </p:cNvSpPr>
                <p:nvPr/>
              </p:nvSpPr>
              <p:spPr bwMode="auto">
                <a:xfrm>
                  <a:off x="3745" y="110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4" y="13"/>
                    </a:cxn>
                    <a:cxn ang="0">
                      <a:pos x="0" y="23"/>
                    </a:cxn>
                    <a:cxn ang="0">
                      <a:pos x="0" y="33"/>
                    </a:cxn>
                    <a:cxn ang="0">
                      <a:pos x="4" y="43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9" y="40"/>
                    </a:cxn>
                    <a:cxn ang="0">
                      <a:pos x="49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29" y="0"/>
                    </a:cxn>
                    <a:cxn ang="0">
                      <a:pos x="19" y="0"/>
                    </a:cxn>
                    <a:cxn ang="0">
                      <a:pos x="12" y="5"/>
                    </a:cxn>
                    <a:cxn ang="0">
                      <a:pos x="4" y="13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52" h="52">
                      <a:moveTo>
                        <a:pt x="4" y="13"/>
                      </a:moveTo>
                      <a:lnTo>
                        <a:pt x="4" y="13"/>
                      </a:lnTo>
                      <a:lnTo>
                        <a:pt x="0" y="23"/>
                      </a:lnTo>
                      <a:lnTo>
                        <a:pt x="0" y="33"/>
                      </a:lnTo>
                      <a:lnTo>
                        <a:pt x="4" y="43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9" y="40"/>
                      </a:lnTo>
                      <a:lnTo>
                        <a:pt x="49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4" y="1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9" name="Freeform 4889"/>
                <p:cNvSpPr>
                  <a:spLocks/>
                </p:cNvSpPr>
                <p:nvPr/>
              </p:nvSpPr>
              <p:spPr bwMode="auto">
                <a:xfrm>
                  <a:off x="3685" y="1148"/>
                  <a:ext cx="77" cy="97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7"/>
                    </a:cxn>
                    <a:cxn ang="0">
                      <a:pos x="2" y="12"/>
                    </a:cxn>
                    <a:cxn ang="0">
                      <a:pos x="0" y="20"/>
                    </a:cxn>
                    <a:cxn ang="0">
                      <a:pos x="0" y="30"/>
                    </a:cxn>
                    <a:cxn ang="0">
                      <a:pos x="2" y="47"/>
                    </a:cxn>
                    <a:cxn ang="0">
                      <a:pos x="10" y="65"/>
                    </a:cxn>
                    <a:cxn ang="0">
                      <a:pos x="10" y="65"/>
                    </a:cxn>
                    <a:cxn ang="0">
                      <a:pos x="22" y="82"/>
                    </a:cxn>
                    <a:cxn ang="0">
                      <a:pos x="35" y="92"/>
                    </a:cxn>
                    <a:cxn ang="0">
                      <a:pos x="42" y="97"/>
                    </a:cxn>
                    <a:cxn ang="0">
                      <a:pos x="50" y="97"/>
                    </a:cxn>
                    <a:cxn ang="0">
                      <a:pos x="57" y="97"/>
                    </a:cxn>
                    <a:cxn ang="0">
                      <a:pos x="64" y="94"/>
                    </a:cxn>
                    <a:cxn ang="0">
                      <a:pos x="64" y="94"/>
                    </a:cxn>
                    <a:cxn ang="0">
                      <a:pos x="69" y="89"/>
                    </a:cxn>
                    <a:cxn ang="0">
                      <a:pos x="74" y="84"/>
                    </a:cxn>
                    <a:cxn ang="0">
                      <a:pos x="77" y="77"/>
                    </a:cxn>
                    <a:cxn ang="0">
                      <a:pos x="77" y="69"/>
                    </a:cxn>
                    <a:cxn ang="0">
                      <a:pos x="74" y="52"/>
                    </a:cxn>
                    <a:cxn ang="0">
                      <a:pos x="67" y="32"/>
                    </a:cxn>
                    <a:cxn ang="0">
                      <a:pos x="67" y="32"/>
                    </a:cxn>
                    <a:cxn ang="0">
                      <a:pos x="55" y="15"/>
                    </a:cxn>
                    <a:cxn ang="0">
                      <a:pos x="42" y="5"/>
                    </a:cxn>
                    <a:cxn ang="0">
                      <a:pos x="35" y="3"/>
                    </a:cxn>
                    <a:cxn ang="0">
                      <a:pos x="27" y="0"/>
                    </a:cxn>
                    <a:cxn ang="0">
                      <a:pos x="20" y="0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7"/>
                      </a:lnTo>
                      <a:lnTo>
                        <a:pt x="2" y="12"/>
                      </a:lnTo>
                      <a:lnTo>
                        <a:pt x="0" y="20"/>
                      </a:lnTo>
                      <a:lnTo>
                        <a:pt x="0" y="30"/>
                      </a:lnTo>
                      <a:lnTo>
                        <a:pt x="2" y="47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22" y="82"/>
                      </a:lnTo>
                      <a:lnTo>
                        <a:pt x="35" y="92"/>
                      </a:lnTo>
                      <a:lnTo>
                        <a:pt x="42" y="97"/>
                      </a:lnTo>
                      <a:lnTo>
                        <a:pt x="50" y="97"/>
                      </a:lnTo>
                      <a:lnTo>
                        <a:pt x="57" y="97"/>
                      </a:lnTo>
                      <a:lnTo>
                        <a:pt x="64" y="94"/>
                      </a:lnTo>
                      <a:lnTo>
                        <a:pt x="64" y="94"/>
                      </a:lnTo>
                      <a:lnTo>
                        <a:pt x="69" y="89"/>
                      </a:lnTo>
                      <a:lnTo>
                        <a:pt x="74" y="84"/>
                      </a:lnTo>
                      <a:lnTo>
                        <a:pt x="77" y="77"/>
                      </a:lnTo>
                      <a:lnTo>
                        <a:pt x="77" y="69"/>
                      </a:lnTo>
                      <a:lnTo>
                        <a:pt x="74" y="52"/>
                      </a:lnTo>
                      <a:lnTo>
                        <a:pt x="67" y="32"/>
                      </a:lnTo>
                      <a:lnTo>
                        <a:pt x="67" y="32"/>
                      </a:lnTo>
                      <a:lnTo>
                        <a:pt x="55" y="15"/>
                      </a:lnTo>
                      <a:lnTo>
                        <a:pt x="42" y="5"/>
                      </a:lnTo>
                      <a:lnTo>
                        <a:pt x="35" y="3"/>
                      </a:lnTo>
                      <a:lnTo>
                        <a:pt x="27" y="0"/>
                      </a:lnTo>
                      <a:lnTo>
                        <a:pt x="20" y="0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0" name="Freeform 4890"/>
                <p:cNvSpPr>
                  <a:spLocks/>
                </p:cNvSpPr>
                <p:nvPr/>
              </p:nvSpPr>
              <p:spPr bwMode="auto">
                <a:xfrm>
                  <a:off x="3685" y="1148"/>
                  <a:ext cx="77" cy="97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7"/>
                    </a:cxn>
                    <a:cxn ang="0">
                      <a:pos x="2" y="12"/>
                    </a:cxn>
                    <a:cxn ang="0">
                      <a:pos x="0" y="20"/>
                    </a:cxn>
                    <a:cxn ang="0">
                      <a:pos x="0" y="30"/>
                    </a:cxn>
                    <a:cxn ang="0">
                      <a:pos x="2" y="47"/>
                    </a:cxn>
                    <a:cxn ang="0">
                      <a:pos x="10" y="65"/>
                    </a:cxn>
                    <a:cxn ang="0">
                      <a:pos x="10" y="65"/>
                    </a:cxn>
                    <a:cxn ang="0">
                      <a:pos x="22" y="82"/>
                    </a:cxn>
                    <a:cxn ang="0">
                      <a:pos x="35" y="92"/>
                    </a:cxn>
                    <a:cxn ang="0">
                      <a:pos x="42" y="97"/>
                    </a:cxn>
                    <a:cxn ang="0">
                      <a:pos x="50" y="97"/>
                    </a:cxn>
                    <a:cxn ang="0">
                      <a:pos x="57" y="97"/>
                    </a:cxn>
                    <a:cxn ang="0">
                      <a:pos x="64" y="94"/>
                    </a:cxn>
                    <a:cxn ang="0">
                      <a:pos x="64" y="94"/>
                    </a:cxn>
                    <a:cxn ang="0">
                      <a:pos x="69" y="89"/>
                    </a:cxn>
                    <a:cxn ang="0">
                      <a:pos x="74" y="84"/>
                    </a:cxn>
                    <a:cxn ang="0">
                      <a:pos x="77" y="77"/>
                    </a:cxn>
                    <a:cxn ang="0">
                      <a:pos x="77" y="69"/>
                    </a:cxn>
                    <a:cxn ang="0">
                      <a:pos x="74" y="52"/>
                    </a:cxn>
                    <a:cxn ang="0">
                      <a:pos x="67" y="32"/>
                    </a:cxn>
                    <a:cxn ang="0">
                      <a:pos x="67" y="32"/>
                    </a:cxn>
                    <a:cxn ang="0">
                      <a:pos x="55" y="15"/>
                    </a:cxn>
                    <a:cxn ang="0">
                      <a:pos x="42" y="5"/>
                    </a:cxn>
                    <a:cxn ang="0">
                      <a:pos x="35" y="3"/>
                    </a:cxn>
                    <a:cxn ang="0">
                      <a:pos x="27" y="0"/>
                    </a:cxn>
                    <a:cxn ang="0">
                      <a:pos x="20" y="0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7"/>
                      </a:lnTo>
                      <a:lnTo>
                        <a:pt x="2" y="12"/>
                      </a:lnTo>
                      <a:lnTo>
                        <a:pt x="0" y="20"/>
                      </a:lnTo>
                      <a:lnTo>
                        <a:pt x="0" y="30"/>
                      </a:lnTo>
                      <a:lnTo>
                        <a:pt x="2" y="47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22" y="82"/>
                      </a:lnTo>
                      <a:lnTo>
                        <a:pt x="35" y="92"/>
                      </a:lnTo>
                      <a:lnTo>
                        <a:pt x="42" y="97"/>
                      </a:lnTo>
                      <a:lnTo>
                        <a:pt x="50" y="97"/>
                      </a:lnTo>
                      <a:lnTo>
                        <a:pt x="57" y="97"/>
                      </a:lnTo>
                      <a:lnTo>
                        <a:pt x="64" y="94"/>
                      </a:lnTo>
                      <a:lnTo>
                        <a:pt x="64" y="94"/>
                      </a:lnTo>
                      <a:lnTo>
                        <a:pt x="69" y="89"/>
                      </a:lnTo>
                      <a:lnTo>
                        <a:pt x="74" y="84"/>
                      </a:lnTo>
                      <a:lnTo>
                        <a:pt x="77" y="77"/>
                      </a:lnTo>
                      <a:lnTo>
                        <a:pt x="77" y="69"/>
                      </a:lnTo>
                      <a:lnTo>
                        <a:pt x="74" y="52"/>
                      </a:lnTo>
                      <a:lnTo>
                        <a:pt x="67" y="32"/>
                      </a:lnTo>
                      <a:lnTo>
                        <a:pt x="67" y="32"/>
                      </a:lnTo>
                      <a:lnTo>
                        <a:pt x="55" y="15"/>
                      </a:lnTo>
                      <a:lnTo>
                        <a:pt x="42" y="5"/>
                      </a:lnTo>
                      <a:lnTo>
                        <a:pt x="35" y="3"/>
                      </a:lnTo>
                      <a:lnTo>
                        <a:pt x="27" y="0"/>
                      </a:lnTo>
                      <a:lnTo>
                        <a:pt x="20" y="0"/>
                      </a:lnTo>
                      <a:lnTo>
                        <a:pt x="12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1" name="Freeform 4891"/>
                <p:cNvSpPr>
                  <a:spLocks/>
                </p:cNvSpPr>
                <p:nvPr/>
              </p:nvSpPr>
              <p:spPr bwMode="auto">
                <a:xfrm>
                  <a:off x="3685" y="1148"/>
                  <a:ext cx="77" cy="97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7"/>
                    </a:cxn>
                    <a:cxn ang="0">
                      <a:pos x="2" y="12"/>
                    </a:cxn>
                    <a:cxn ang="0">
                      <a:pos x="0" y="20"/>
                    </a:cxn>
                    <a:cxn ang="0">
                      <a:pos x="0" y="30"/>
                    </a:cxn>
                    <a:cxn ang="0">
                      <a:pos x="2" y="47"/>
                    </a:cxn>
                    <a:cxn ang="0">
                      <a:pos x="10" y="65"/>
                    </a:cxn>
                    <a:cxn ang="0">
                      <a:pos x="10" y="65"/>
                    </a:cxn>
                    <a:cxn ang="0">
                      <a:pos x="22" y="82"/>
                    </a:cxn>
                    <a:cxn ang="0">
                      <a:pos x="35" y="92"/>
                    </a:cxn>
                    <a:cxn ang="0">
                      <a:pos x="42" y="97"/>
                    </a:cxn>
                    <a:cxn ang="0">
                      <a:pos x="50" y="97"/>
                    </a:cxn>
                    <a:cxn ang="0">
                      <a:pos x="57" y="97"/>
                    </a:cxn>
                    <a:cxn ang="0">
                      <a:pos x="64" y="94"/>
                    </a:cxn>
                    <a:cxn ang="0">
                      <a:pos x="64" y="94"/>
                    </a:cxn>
                    <a:cxn ang="0">
                      <a:pos x="69" y="89"/>
                    </a:cxn>
                    <a:cxn ang="0">
                      <a:pos x="74" y="84"/>
                    </a:cxn>
                    <a:cxn ang="0">
                      <a:pos x="77" y="77"/>
                    </a:cxn>
                    <a:cxn ang="0">
                      <a:pos x="77" y="69"/>
                    </a:cxn>
                    <a:cxn ang="0">
                      <a:pos x="74" y="52"/>
                    </a:cxn>
                    <a:cxn ang="0">
                      <a:pos x="67" y="32"/>
                    </a:cxn>
                    <a:cxn ang="0">
                      <a:pos x="67" y="32"/>
                    </a:cxn>
                    <a:cxn ang="0">
                      <a:pos x="55" y="15"/>
                    </a:cxn>
                    <a:cxn ang="0">
                      <a:pos x="42" y="5"/>
                    </a:cxn>
                    <a:cxn ang="0">
                      <a:pos x="35" y="3"/>
                    </a:cxn>
                    <a:cxn ang="0">
                      <a:pos x="27" y="0"/>
                    </a:cxn>
                    <a:cxn ang="0">
                      <a:pos x="20" y="0"/>
                    </a:cxn>
                    <a:cxn ang="0">
                      <a:pos x="12" y="3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7"/>
                      </a:lnTo>
                      <a:lnTo>
                        <a:pt x="2" y="12"/>
                      </a:lnTo>
                      <a:lnTo>
                        <a:pt x="0" y="20"/>
                      </a:lnTo>
                      <a:lnTo>
                        <a:pt x="0" y="30"/>
                      </a:lnTo>
                      <a:lnTo>
                        <a:pt x="2" y="47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22" y="82"/>
                      </a:lnTo>
                      <a:lnTo>
                        <a:pt x="35" y="92"/>
                      </a:lnTo>
                      <a:lnTo>
                        <a:pt x="42" y="97"/>
                      </a:lnTo>
                      <a:lnTo>
                        <a:pt x="50" y="97"/>
                      </a:lnTo>
                      <a:lnTo>
                        <a:pt x="57" y="97"/>
                      </a:lnTo>
                      <a:lnTo>
                        <a:pt x="64" y="94"/>
                      </a:lnTo>
                      <a:lnTo>
                        <a:pt x="64" y="94"/>
                      </a:lnTo>
                      <a:lnTo>
                        <a:pt x="69" y="89"/>
                      </a:lnTo>
                      <a:lnTo>
                        <a:pt x="74" y="84"/>
                      </a:lnTo>
                      <a:lnTo>
                        <a:pt x="77" y="77"/>
                      </a:lnTo>
                      <a:lnTo>
                        <a:pt x="77" y="69"/>
                      </a:lnTo>
                      <a:lnTo>
                        <a:pt x="74" y="52"/>
                      </a:lnTo>
                      <a:lnTo>
                        <a:pt x="67" y="32"/>
                      </a:lnTo>
                      <a:lnTo>
                        <a:pt x="67" y="32"/>
                      </a:lnTo>
                      <a:lnTo>
                        <a:pt x="55" y="15"/>
                      </a:lnTo>
                      <a:lnTo>
                        <a:pt x="42" y="5"/>
                      </a:lnTo>
                      <a:lnTo>
                        <a:pt x="35" y="3"/>
                      </a:lnTo>
                      <a:lnTo>
                        <a:pt x="27" y="0"/>
                      </a:lnTo>
                      <a:lnTo>
                        <a:pt x="20" y="0"/>
                      </a:lnTo>
                      <a:lnTo>
                        <a:pt x="12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2" name="Freeform 4892"/>
                <p:cNvSpPr>
                  <a:spLocks/>
                </p:cNvSpPr>
                <p:nvPr/>
              </p:nvSpPr>
              <p:spPr bwMode="auto">
                <a:xfrm>
                  <a:off x="3710" y="1138"/>
                  <a:ext cx="77" cy="97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8"/>
                    </a:cxn>
                    <a:cxn ang="0">
                      <a:pos x="2" y="13"/>
                    </a:cxn>
                    <a:cxn ang="0">
                      <a:pos x="0" y="20"/>
                    </a:cxn>
                    <a:cxn ang="0">
                      <a:pos x="0" y="27"/>
                    </a:cxn>
                    <a:cxn ang="0">
                      <a:pos x="0" y="45"/>
                    </a:cxn>
                    <a:cxn ang="0">
                      <a:pos x="7" y="65"/>
                    </a:cxn>
                    <a:cxn ang="0">
                      <a:pos x="7" y="65"/>
                    </a:cxn>
                    <a:cxn ang="0">
                      <a:pos x="20" y="79"/>
                    </a:cxn>
                    <a:cxn ang="0">
                      <a:pos x="35" y="92"/>
                    </a:cxn>
                    <a:cxn ang="0">
                      <a:pos x="42" y="94"/>
                    </a:cxn>
                    <a:cxn ang="0">
                      <a:pos x="49" y="97"/>
                    </a:cxn>
                    <a:cxn ang="0">
                      <a:pos x="57" y="94"/>
                    </a:cxn>
                    <a:cxn ang="0">
                      <a:pos x="62" y="92"/>
                    </a:cxn>
                    <a:cxn ang="0">
                      <a:pos x="62" y="92"/>
                    </a:cxn>
                    <a:cxn ang="0">
                      <a:pos x="69" y="89"/>
                    </a:cxn>
                    <a:cxn ang="0">
                      <a:pos x="72" y="82"/>
                    </a:cxn>
                    <a:cxn ang="0">
                      <a:pos x="74" y="77"/>
                    </a:cxn>
                    <a:cxn ang="0">
                      <a:pos x="77" y="67"/>
                    </a:cxn>
                    <a:cxn ang="0">
                      <a:pos x="74" y="50"/>
                    </a:cxn>
                    <a:cxn ang="0">
                      <a:pos x="67" y="30"/>
                    </a:cxn>
                    <a:cxn ang="0">
                      <a:pos x="67" y="30"/>
                    </a:cxn>
                    <a:cxn ang="0">
                      <a:pos x="54" y="15"/>
                    </a:cxn>
                    <a:cxn ang="0">
                      <a:pos x="39" y="5"/>
                    </a:cxn>
                    <a:cxn ang="0">
                      <a:pos x="32" y="0"/>
                    </a:cxn>
                    <a:cxn ang="0">
                      <a:pos x="25" y="0"/>
                    </a:cxn>
                    <a:cxn ang="0">
                      <a:pos x="20" y="0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8"/>
                      </a:lnTo>
                      <a:lnTo>
                        <a:pt x="2" y="13"/>
                      </a:lnTo>
                      <a:lnTo>
                        <a:pt x="0" y="2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7" y="65"/>
                      </a:lnTo>
                      <a:lnTo>
                        <a:pt x="7" y="65"/>
                      </a:lnTo>
                      <a:lnTo>
                        <a:pt x="20" y="79"/>
                      </a:lnTo>
                      <a:lnTo>
                        <a:pt x="35" y="92"/>
                      </a:lnTo>
                      <a:lnTo>
                        <a:pt x="42" y="94"/>
                      </a:lnTo>
                      <a:lnTo>
                        <a:pt x="49" y="97"/>
                      </a:lnTo>
                      <a:lnTo>
                        <a:pt x="57" y="94"/>
                      </a:lnTo>
                      <a:lnTo>
                        <a:pt x="62" y="92"/>
                      </a:lnTo>
                      <a:lnTo>
                        <a:pt x="62" y="92"/>
                      </a:lnTo>
                      <a:lnTo>
                        <a:pt x="69" y="89"/>
                      </a:lnTo>
                      <a:lnTo>
                        <a:pt x="72" y="82"/>
                      </a:lnTo>
                      <a:lnTo>
                        <a:pt x="74" y="77"/>
                      </a:lnTo>
                      <a:lnTo>
                        <a:pt x="77" y="67"/>
                      </a:lnTo>
                      <a:lnTo>
                        <a:pt x="74" y="50"/>
                      </a:lnTo>
                      <a:lnTo>
                        <a:pt x="67" y="30"/>
                      </a:lnTo>
                      <a:lnTo>
                        <a:pt x="67" y="30"/>
                      </a:lnTo>
                      <a:lnTo>
                        <a:pt x="54" y="15"/>
                      </a:lnTo>
                      <a:lnTo>
                        <a:pt x="39" y="5"/>
                      </a:lnTo>
                      <a:lnTo>
                        <a:pt x="32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3" name="Freeform 4893"/>
                <p:cNvSpPr>
                  <a:spLocks/>
                </p:cNvSpPr>
                <p:nvPr/>
              </p:nvSpPr>
              <p:spPr bwMode="auto">
                <a:xfrm>
                  <a:off x="3710" y="1138"/>
                  <a:ext cx="77" cy="97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8"/>
                    </a:cxn>
                    <a:cxn ang="0">
                      <a:pos x="2" y="13"/>
                    </a:cxn>
                    <a:cxn ang="0">
                      <a:pos x="0" y="20"/>
                    </a:cxn>
                    <a:cxn ang="0">
                      <a:pos x="0" y="27"/>
                    </a:cxn>
                    <a:cxn ang="0">
                      <a:pos x="0" y="45"/>
                    </a:cxn>
                    <a:cxn ang="0">
                      <a:pos x="7" y="65"/>
                    </a:cxn>
                    <a:cxn ang="0">
                      <a:pos x="7" y="65"/>
                    </a:cxn>
                    <a:cxn ang="0">
                      <a:pos x="20" y="79"/>
                    </a:cxn>
                    <a:cxn ang="0">
                      <a:pos x="35" y="92"/>
                    </a:cxn>
                    <a:cxn ang="0">
                      <a:pos x="42" y="94"/>
                    </a:cxn>
                    <a:cxn ang="0">
                      <a:pos x="49" y="97"/>
                    </a:cxn>
                    <a:cxn ang="0">
                      <a:pos x="57" y="94"/>
                    </a:cxn>
                    <a:cxn ang="0">
                      <a:pos x="62" y="92"/>
                    </a:cxn>
                    <a:cxn ang="0">
                      <a:pos x="62" y="92"/>
                    </a:cxn>
                    <a:cxn ang="0">
                      <a:pos x="69" y="89"/>
                    </a:cxn>
                    <a:cxn ang="0">
                      <a:pos x="72" y="82"/>
                    </a:cxn>
                    <a:cxn ang="0">
                      <a:pos x="74" y="77"/>
                    </a:cxn>
                    <a:cxn ang="0">
                      <a:pos x="77" y="67"/>
                    </a:cxn>
                    <a:cxn ang="0">
                      <a:pos x="74" y="50"/>
                    </a:cxn>
                    <a:cxn ang="0">
                      <a:pos x="67" y="30"/>
                    </a:cxn>
                    <a:cxn ang="0">
                      <a:pos x="67" y="30"/>
                    </a:cxn>
                    <a:cxn ang="0">
                      <a:pos x="54" y="15"/>
                    </a:cxn>
                    <a:cxn ang="0">
                      <a:pos x="39" y="5"/>
                    </a:cxn>
                    <a:cxn ang="0">
                      <a:pos x="32" y="0"/>
                    </a:cxn>
                    <a:cxn ang="0">
                      <a:pos x="25" y="0"/>
                    </a:cxn>
                    <a:cxn ang="0">
                      <a:pos x="20" y="0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8"/>
                      </a:lnTo>
                      <a:lnTo>
                        <a:pt x="2" y="13"/>
                      </a:lnTo>
                      <a:lnTo>
                        <a:pt x="0" y="2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7" y="65"/>
                      </a:lnTo>
                      <a:lnTo>
                        <a:pt x="7" y="65"/>
                      </a:lnTo>
                      <a:lnTo>
                        <a:pt x="20" y="79"/>
                      </a:lnTo>
                      <a:lnTo>
                        <a:pt x="35" y="92"/>
                      </a:lnTo>
                      <a:lnTo>
                        <a:pt x="42" y="94"/>
                      </a:lnTo>
                      <a:lnTo>
                        <a:pt x="49" y="97"/>
                      </a:lnTo>
                      <a:lnTo>
                        <a:pt x="57" y="94"/>
                      </a:lnTo>
                      <a:lnTo>
                        <a:pt x="62" y="92"/>
                      </a:lnTo>
                      <a:lnTo>
                        <a:pt x="62" y="92"/>
                      </a:lnTo>
                      <a:lnTo>
                        <a:pt x="69" y="89"/>
                      </a:lnTo>
                      <a:lnTo>
                        <a:pt x="72" y="82"/>
                      </a:lnTo>
                      <a:lnTo>
                        <a:pt x="74" y="77"/>
                      </a:lnTo>
                      <a:lnTo>
                        <a:pt x="77" y="67"/>
                      </a:lnTo>
                      <a:lnTo>
                        <a:pt x="74" y="50"/>
                      </a:lnTo>
                      <a:lnTo>
                        <a:pt x="67" y="30"/>
                      </a:lnTo>
                      <a:lnTo>
                        <a:pt x="67" y="30"/>
                      </a:lnTo>
                      <a:lnTo>
                        <a:pt x="54" y="15"/>
                      </a:lnTo>
                      <a:lnTo>
                        <a:pt x="39" y="5"/>
                      </a:lnTo>
                      <a:lnTo>
                        <a:pt x="32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12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4" name="Freeform 4894"/>
                <p:cNvSpPr>
                  <a:spLocks/>
                </p:cNvSpPr>
                <p:nvPr/>
              </p:nvSpPr>
              <p:spPr bwMode="auto">
                <a:xfrm>
                  <a:off x="3710" y="1138"/>
                  <a:ext cx="77" cy="97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8"/>
                    </a:cxn>
                    <a:cxn ang="0">
                      <a:pos x="2" y="13"/>
                    </a:cxn>
                    <a:cxn ang="0">
                      <a:pos x="0" y="20"/>
                    </a:cxn>
                    <a:cxn ang="0">
                      <a:pos x="0" y="27"/>
                    </a:cxn>
                    <a:cxn ang="0">
                      <a:pos x="0" y="45"/>
                    </a:cxn>
                    <a:cxn ang="0">
                      <a:pos x="7" y="65"/>
                    </a:cxn>
                    <a:cxn ang="0">
                      <a:pos x="7" y="65"/>
                    </a:cxn>
                    <a:cxn ang="0">
                      <a:pos x="20" y="79"/>
                    </a:cxn>
                    <a:cxn ang="0">
                      <a:pos x="35" y="92"/>
                    </a:cxn>
                    <a:cxn ang="0">
                      <a:pos x="42" y="94"/>
                    </a:cxn>
                    <a:cxn ang="0">
                      <a:pos x="49" y="97"/>
                    </a:cxn>
                    <a:cxn ang="0">
                      <a:pos x="57" y="94"/>
                    </a:cxn>
                    <a:cxn ang="0">
                      <a:pos x="62" y="92"/>
                    </a:cxn>
                    <a:cxn ang="0">
                      <a:pos x="62" y="92"/>
                    </a:cxn>
                    <a:cxn ang="0">
                      <a:pos x="69" y="89"/>
                    </a:cxn>
                    <a:cxn ang="0">
                      <a:pos x="72" y="82"/>
                    </a:cxn>
                    <a:cxn ang="0">
                      <a:pos x="74" y="77"/>
                    </a:cxn>
                    <a:cxn ang="0">
                      <a:pos x="77" y="67"/>
                    </a:cxn>
                    <a:cxn ang="0">
                      <a:pos x="74" y="50"/>
                    </a:cxn>
                    <a:cxn ang="0">
                      <a:pos x="67" y="30"/>
                    </a:cxn>
                    <a:cxn ang="0">
                      <a:pos x="67" y="30"/>
                    </a:cxn>
                    <a:cxn ang="0">
                      <a:pos x="54" y="15"/>
                    </a:cxn>
                    <a:cxn ang="0">
                      <a:pos x="39" y="5"/>
                    </a:cxn>
                    <a:cxn ang="0">
                      <a:pos x="32" y="0"/>
                    </a:cxn>
                    <a:cxn ang="0">
                      <a:pos x="25" y="0"/>
                    </a:cxn>
                    <a:cxn ang="0">
                      <a:pos x="20" y="0"/>
                    </a:cxn>
                    <a:cxn ang="0">
                      <a:pos x="12" y="3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8"/>
                      </a:lnTo>
                      <a:lnTo>
                        <a:pt x="2" y="13"/>
                      </a:lnTo>
                      <a:lnTo>
                        <a:pt x="0" y="2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7" y="65"/>
                      </a:lnTo>
                      <a:lnTo>
                        <a:pt x="7" y="65"/>
                      </a:lnTo>
                      <a:lnTo>
                        <a:pt x="20" y="79"/>
                      </a:lnTo>
                      <a:lnTo>
                        <a:pt x="35" y="92"/>
                      </a:lnTo>
                      <a:lnTo>
                        <a:pt x="42" y="94"/>
                      </a:lnTo>
                      <a:lnTo>
                        <a:pt x="49" y="97"/>
                      </a:lnTo>
                      <a:lnTo>
                        <a:pt x="57" y="94"/>
                      </a:lnTo>
                      <a:lnTo>
                        <a:pt x="62" y="92"/>
                      </a:lnTo>
                      <a:lnTo>
                        <a:pt x="62" y="92"/>
                      </a:lnTo>
                      <a:lnTo>
                        <a:pt x="69" y="89"/>
                      </a:lnTo>
                      <a:lnTo>
                        <a:pt x="72" y="82"/>
                      </a:lnTo>
                      <a:lnTo>
                        <a:pt x="74" y="77"/>
                      </a:lnTo>
                      <a:lnTo>
                        <a:pt x="77" y="67"/>
                      </a:lnTo>
                      <a:lnTo>
                        <a:pt x="74" y="50"/>
                      </a:lnTo>
                      <a:lnTo>
                        <a:pt x="67" y="30"/>
                      </a:lnTo>
                      <a:lnTo>
                        <a:pt x="67" y="30"/>
                      </a:lnTo>
                      <a:lnTo>
                        <a:pt x="54" y="15"/>
                      </a:lnTo>
                      <a:lnTo>
                        <a:pt x="39" y="5"/>
                      </a:lnTo>
                      <a:lnTo>
                        <a:pt x="32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12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" name="Freeform 4895"/>
                <p:cNvSpPr>
                  <a:spLocks/>
                </p:cNvSpPr>
                <p:nvPr/>
              </p:nvSpPr>
              <p:spPr bwMode="auto">
                <a:xfrm>
                  <a:off x="4117" y="198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6" name="Freeform 4896"/>
                <p:cNvSpPr>
                  <a:spLocks/>
                </p:cNvSpPr>
                <p:nvPr/>
              </p:nvSpPr>
              <p:spPr bwMode="auto">
                <a:xfrm>
                  <a:off x="4117" y="198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7" name="Freeform 4897"/>
                <p:cNvSpPr>
                  <a:spLocks/>
                </p:cNvSpPr>
                <p:nvPr/>
              </p:nvSpPr>
              <p:spPr bwMode="auto">
                <a:xfrm>
                  <a:off x="4117" y="198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8" name="Freeform 4898"/>
                <p:cNvSpPr>
                  <a:spLocks/>
                </p:cNvSpPr>
                <p:nvPr/>
              </p:nvSpPr>
              <p:spPr bwMode="auto">
                <a:xfrm>
                  <a:off x="4060" y="1897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2"/>
                    </a:cxn>
                    <a:cxn ang="0">
                      <a:pos x="24" y="55"/>
                    </a:cxn>
                    <a:cxn ang="0">
                      <a:pos x="24" y="55"/>
                    </a:cxn>
                    <a:cxn ang="0">
                      <a:pos x="14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8"/>
                    </a:cxn>
                    <a:cxn ang="0">
                      <a:pos x="7" y="10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2" y="8"/>
                    </a:cxn>
                    <a:cxn ang="0">
                      <a:pos x="49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5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2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14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0" y="18"/>
                      </a:lnTo>
                      <a:lnTo>
                        <a:pt x="7" y="10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2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9" name="Freeform 4899"/>
                <p:cNvSpPr>
                  <a:spLocks/>
                </p:cNvSpPr>
                <p:nvPr/>
              </p:nvSpPr>
              <p:spPr bwMode="auto">
                <a:xfrm>
                  <a:off x="4060" y="1897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2"/>
                    </a:cxn>
                    <a:cxn ang="0">
                      <a:pos x="24" y="55"/>
                    </a:cxn>
                    <a:cxn ang="0">
                      <a:pos x="24" y="55"/>
                    </a:cxn>
                    <a:cxn ang="0">
                      <a:pos x="14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8"/>
                    </a:cxn>
                    <a:cxn ang="0">
                      <a:pos x="7" y="10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2" y="8"/>
                    </a:cxn>
                    <a:cxn ang="0">
                      <a:pos x="49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5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2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14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0" y="18"/>
                      </a:lnTo>
                      <a:lnTo>
                        <a:pt x="7" y="10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2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0" name="Freeform 4900"/>
                <p:cNvSpPr>
                  <a:spLocks/>
                </p:cNvSpPr>
                <p:nvPr/>
              </p:nvSpPr>
              <p:spPr bwMode="auto">
                <a:xfrm>
                  <a:off x="4060" y="1897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2"/>
                    </a:cxn>
                    <a:cxn ang="0">
                      <a:pos x="24" y="55"/>
                    </a:cxn>
                    <a:cxn ang="0">
                      <a:pos x="24" y="55"/>
                    </a:cxn>
                    <a:cxn ang="0">
                      <a:pos x="14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8"/>
                    </a:cxn>
                    <a:cxn ang="0">
                      <a:pos x="7" y="10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2" y="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5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2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14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0" y="18"/>
                      </a:lnTo>
                      <a:lnTo>
                        <a:pt x="7" y="10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2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1" name="Freeform 4901"/>
                <p:cNvSpPr>
                  <a:spLocks/>
                </p:cNvSpPr>
                <p:nvPr/>
              </p:nvSpPr>
              <p:spPr bwMode="auto">
                <a:xfrm>
                  <a:off x="3933" y="173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2" name="Freeform 4902"/>
                <p:cNvSpPr>
                  <a:spLocks/>
                </p:cNvSpPr>
                <p:nvPr/>
              </p:nvSpPr>
              <p:spPr bwMode="auto">
                <a:xfrm>
                  <a:off x="3933" y="173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3" name="Freeform 4903"/>
                <p:cNvSpPr>
                  <a:spLocks/>
                </p:cNvSpPr>
                <p:nvPr/>
              </p:nvSpPr>
              <p:spPr bwMode="auto">
                <a:xfrm>
                  <a:off x="3933" y="173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4" name="Freeform 4904"/>
                <p:cNvSpPr>
                  <a:spLocks/>
                </p:cNvSpPr>
                <p:nvPr/>
              </p:nvSpPr>
              <p:spPr bwMode="auto">
                <a:xfrm>
                  <a:off x="4089" y="19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5" name="Freeform 4905"/>
                <p:cNvSpPr>
                  <a:spLocks/>
                </p:cNvSpPr>
                <p:nvPr/>
              </p:nvSpPr>
              <p:spPr bwMode="auto">
                <a:xfrm>
                  <a:off x="4089" y="19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6" name="Freeform 4906"/>
                <p:cNvSpPr>
                  <a:spLocks/>
                </p:cNvSpPr>
                <p:nvPr/>
              </p:nvSpPr>
              <p:spPr bwMode="auto">
                <a:xfrm>
                  <a:off x="4089" y="19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0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0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7" name="Freeform 4907"/>
                <p:cNvSpPr>
                  <a:spLocks/>
                </p:cNvSpPr>
                <p:nvPr/>
              </p:nvSpPr>
              <p:spPr bwMode="auto">
                <a:xfrm>
                  <a:off x="4082" y="19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8" name="Freeform 4908"/>
                <p:cNvSpPr>
                  <a:spLocks/>
                </p:cNvSpPr>
                <p:nvPr/>
              </p:nvSpPr>
              <p:spPr bwMode="auto">
                <a:xfrm>
                  <a:off x="4082" y="19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9" name="Freeform 4909"/>
                <p:cNvSpPr>
                  <a:spLocks/>
                </p:cNvSpPr>
                <p:nvPr/>
              </p:nvSpPr>
              <p:spPr bwMode="auto">
                <a:xfrm>
                  <a:off x="4082" y="19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0" name="Freeform 4910"/>
                <p:cNvSpPr>
                  <a:spLocks/>
                </p:cNvSpPr>
                <p:nvPr/>
              </p:nvSpPr>
              <p:spPr bwMode="auto">
                <a:xfrm>
                  <a:off x="4060" y="19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0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1" name="Freeform 4911"/>
                <p:cNvSpPr>
                  <a:spLocks/>
                </p:cNvSpPr>
                <p:nvPr/>
              </p:nvSpPr>
              <p:spPr bwMode="auto">
                <a:xfrm>
                  <a:off x="4060" y="19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0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2" name="Freeform 4912"/>
                <p:cNvSpPr>
                  <a:spLocks/>
                </p:cNvSpPr>
                <p:nvPr/>
              </p:nvSpPr>
              <p:spPr bwMode="auto">
                <a:xfrm>
                  <a:off x="4060" y="19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0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3" name="Freeform 4913"/>
                <p:cNvSpPr>
                  <a:spLocks/>
                </p:cNvSpPr>
                <p:nvPr/>
              </p:nvSpPr>
              <p:spPr bwMode="auto">
                <a:xfrm>
                  <a:off x="3958" y="1773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5"/>
                    </a:cxn>
                    <a:cxn ang="0">
                      <a:pos x="27" y="55"/>
                    </a:cxn>
                    <a:cxn ang="0">
                      <a:pos x="15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5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15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4" name="Freeform 4914"/>
                <p:cNvSpPr>
                  <a:spLocks/>
                </p:cNvSpPr>
                <p:nvPr/>
              </p:nvSpPr>
              <p:spPr bwMode="auto">
                <a:xfrm>
                  <a:off x="3958" y="1773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5"/>
                    </a:cxn>
                    <a:cxn ang="0">
                      <a:pos x="27" y="55"/>
                    </a:cxn>
                    <a:cxn ang="0">
                      <a:pos x="15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5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15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5" name="Freeform 4915"/>
                <p:cNvSpPr>
                  <a:spLocks/>
                </p:cNvSpPr>
                <p:nvPr/>
              </p:nvSpPr>
              <p:spPr bwMode="auto">
                <a:xfrm>
                  <a:off x="3958" y="1773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5"/>
                    </a:cxn>
                    <a:cxn ang="0">
                      <a:pos x="27" y="55"/>
                    </a:cxn>
                    <a:cxn ang="0">
                      <a:pos x="15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5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15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6" name="Freeform 4916"/>
                <p:cNvSpPr>
                  <a:spLocks/>
                </p:cNvSpPr>
                <p:nvPr/>
              </p:nvSpPr>
              <p:spPr bwMode="auto">
                <a:xfrm>
                  <a:off x="3988" y="1813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54" y="2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4" y="27"/>
                    </a:cxn>
                  </a:cxnLst>
                  <a:rect l="0" t="0" r="r" b="b"/>
                  <a:pathLst>
                    <a:path w="54" h="52">
                      <a:moveTo>
                        <a:pt x="54" y="27"/>
                      </a:move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7" name="Freeform 4917"/>
                <p:cNvSpPr>
                  <a:spLocks/>
                </p:cNvSpPr>
                <p:nvPr/>
              </p:nvSpPr>
              <p:spPr bwMode="auto">
                <a:xfrm>
                  <a:off x="3988" y="1813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54" y="2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4" y="27"/>
                    </a:cxn>
                  </a:cxnLst>
                  <a:rect l="0" t="0" r="r" b="b"/>
                  <a:pathLst>
                    <a:path w="54" h="52">
                      <a:moveTo>
                        <a:pt x="54" y="27"/>
                      </a:move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4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8" name="Freeform 4918"/>
                <p:cNvSpPr>
                  <a:spLocks/>
                </p:cNvSpPr>
                <p:nvPr/>
              </p:nvSpPr>
              <p:spPr bwMode="auto">
                <a:xfrm>
                  <a:off x="3988" y="1813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54" y="2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4" y="27"/>
                    </a:cxn>
                  </a:cxnLst>
                  <a:rect l="0" t="0" r="r" b="b"/>
                  <a:pathLst>
                    <a:path w="54" h="52">
                      <a:moveTo>
                        <a:pt x="54" y="27"/>
                      </a:move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9" name="Freeform 4919"/>
                <p:cNvSpPr>
                  <a:spLocks/>
                </p:cNvSpPr>
                <p:nvPr/>
              </p:nvSpPr>
              <p:spPr bwMode="auto">
                <a:xfrm>
                  <a:off x="4035" y="185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0" name="Freeform 4920"/>
                <p:cNvSpPr>
                  <a:spLocks/>
                </p:cNvSpPr>
                <p:nvPr/>
              </p:nvSpPr>
              <p:spPr bwMode="auto">
                <a:xfrm>
                  <a:off x="4035" y="185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1" name="Freeform 4921"/>
                <p:cNvSpPr>
                  <a:spLocks/>
                </p:cNvSpPr>
                <p:nvPr/>
              </p:nvSpPr>
              <p:spPr bwMode="auto">
                <a:xfrm>
                  <a:off x="4035" y="185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" name="Freeform 4922"/>
                <p:cNvSpPr>
                  <a:spLocks/>
                </p:cNvSpPr>
                <p:nvPr/>
              </p:nvSpPr>
              <p:spPr bwMode="auto">
                <a:xfrm>
                  <a:off x="4035" y="187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" name="Freeform 4923"/>
                <p:cNvSpPr>
                  <a:spLocks/>
                </p:cNvSpPr>
                <p:nvPr/>
              </p:nvSpPr>
              <p:spPr bwMode="auto">
                <a:xfrm>
                  <a:off x="4035" y="187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4" name="Freeform 4924"/>
                <p:cNvSpPr>
                  <a:spLocks/>
                </p:cNvSpPr>
                <p:nvPr/>
              </p:nvSpPr>
              <p:spPr bwMode="auto">
                <a:xfrm>
                  <a:off x="4035" y="187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5" name="Freeform 4925"/>
                <p:cNvSpPr>
                  <a:spLocks/>
                </p:cNvSpPr>
                <p:nvPr/>
              </p:nvSpPr>
              <p:spPr bwMode="auto">
                <a:xfrm>
                  <a:off x="3998" y="178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6" name="Freeform 4926"/>
                <p:cNvSpPr>
                  <a:spLocks/>
                </p:cNvSpPr>
                <p:nvPr/>
              </p:nvSpPr>
              <p:spPr bwMode="auto">
                <a:xfrm>
                  <a:off x="3998" y="178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7" name="Freeform 4927"/>
                <p:cNvSpPr>
                  <a:spLocks/>
                </p:cNvSpPr>
                <p:nvPr/>
              </p:nvSpPr>
              <p:spPr bwMode="auto">
                <a:xfrm>
                  <a:off x="3998" y="178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2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2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8" name="Freeform 4928"/>
                <p:cNvSpPr>
                  <a:spLocks/>
                </p:cNvSpPr>
                <p:nvPr/>
              </p:nvSpPr>
              <p:spPr bwMode="auto">
                <a:xfrm>
                  <a:off x="4015" y="1828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4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9" name="Freeform 4929"/>
                <p:cNvSpPr>
                  <a:spLocks/>
                </p:cNvSpPr>
                <p:nvPr/>
              </p:nvSpPr>
              <p:spPr bwMode="auto">
                <a:xfrm>
                  <a:off x="4015" y="1828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4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0" name="Freeform 4930"/>
                <p:cNvSpPr>
                  <a:spLocks/>
                </p:cNvSpPr>
                <p:nvPr/>
              </p:nvSpPr>
              <p:spPr bwMode="auto">
                <a:xfrm>
                  <a:off x="4015" y="1828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4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1" name="Freeform 4931"/>
                <p:cNvSpPr>
                  <a:spLocks/>
                </p:cNvSpPr>
                <p:nvPr/>
              </p:nvSpPr>
              <p:spPr bwMode="auto">
                <a:xfrm>
                  <a:off x="3973" y="1738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3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2" name="Freeform 4932"/>
                <p:cNvSpPr>
                  <a:spLocks/>
                </p:cNvSpPr>
                <p:nvPr/>
              </p:nvSpPr>
              <p:spPr bwMode="auto">
                <a:xfrm>
                  <a:off x="3973" y="1738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3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3" name="Freeform 4933"/>
                <p:cNvSpPr>
                  <a:spLocks/>
                </p:cNvSpPr>
                <p:nvPr/>
              </p:nvSpPr>
              <p:spPr bwMode="auto">
                <a:xfrm>
                  <a:off x="3973" y="1738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3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4" name="Freeform 4934"/>
                <p:cNvSpPr>
                  <a:spLocks/>
                </p:cNvSpPr>
                <p:nvPr/>
              </p:nvSpPr>
              <p:spPr bwMode="auto">
                <a:xfrm>
                  <a:off x="3945" y="1691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53" y="28"/>
                    </a:cxn>
                    <a:cxn ang="0">
                      <a:pos x="53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8" y="52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3" y="28"/>
                    </a:cxn>
                  </a:cxnLst>
                  <a:rect l="0" t="0" r="r" b="b"/>
                  <a:pathLst>
                    <a:path w="53" h="52">
                      <a:moveTo>
                        <a:pt x="53" y="28"/>
                      </a:moveTo>
                      <a:lnTo>
                        <a:pt x="53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8" y="52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3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5" name="Freeform 4935"/>
                <p:cNvSpPr>
                  <a:spLocks/>
                </p:cNvSpPr>
                <p:nvPr/>
              </p:nvSpPr>
              <p:spPr bwMode="auto">
                <a:xfrm>
                  <a:off x="3945" y="1691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53" y="28"/>
                    </a:cxn>
                    <a:cxn ang="0">
                      <a:pos x="53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8" y="52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3" y="28"/>
                    </a:cxn>
                  </a:cxnLst>
                  <a:rect l="0" t="0" r="r" b="b"/>
                  <a:pathLst>
                    <a:path w="53" h="52">
                      <a:moveTo>
                        <a:pt x="53" y="28"/>
                      </a:moveTo>
                      <a:lnTo>
                        <a:pt x="53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8" y="52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3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6" name="Freeform 4936"/>
                <p:cNvSpPr>
                  <a:spLocks/>
                </p:cNvSpPr>
                <p:nvPr/>
              </p:nvSpPr>
              <p:spPr bwMode="auto">
                <a:xfrm>
                  <a:off x="3945" y="1691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53" y="28"/>
                    </a:cxn>
                    <a:cxn ang="0">
                      <a:pos x="53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8" y="52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3" y="28"/>
                    </a:cxn>
                    <a:cxn ang="0">
                      <a:pos x="53" y="28"/>
                    </a:cxn>
                  </a:cxnLst>
                  <a:rect l="0" t="0" r="r" b="b"/>
                  <a:pathLst>
                    <a:path w="53" h="52">
                      <a:moveTo>
                        <a:pt x="53" y="28"/>
                      </a:moveTo>
                      <a:lnTo>
                        <a:pt x="53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8" y="52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3" y="28"/>
                      </a:lnTo>
                      <a:lnTo>
                        <a:pt x="53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7" name="Freeform 4937"/>
                <p:cNvSpPr>
                  <a:spLocks/>
                </p:cNvSpPr>
                <p:nvPr/>
              </p:nvSpPr>
              <p:spPr bwMode="auto">
                <a:xfrm>
                  <a:off x="4102" y="2031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52" y="15"/>
                    </a:cxn>
                    <a:cxn ang="0">
                      <a:pos x="54" y="25"/>
                    </a:cxn>
                    <a:cxn ang="0">
                      <a:pos x="54" y="25"/>
                    </a:cxn>
                    <a:cxn ang="0">
                      <a:pos x="52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4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52" y="15"/>
                      </a:lnTo>
                      <a:lnTo>
                        <a:pt x="54" y="25"/>
                      </a:lnTo>
                      <a:lnTo>
                        <a:pt x="54" y="25"/>
                      </a:lnTo>
                      <a:lnTo>
                        <a:pt x="52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8" name="Freeform 4938"/>
                <p:cNvSpPr>
                  <a:spLocks/>
                </p:cNvSpPr>
                <p:nvPr/>
              </p:nvSpPr>
              <p:spPr bwMode="auto">
                <a:xfrm>
                  <a:off x="4102" y="2031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52" y="15"/>
                    </a:cxn>
                    <a:cxn ang="0">
                      <a:pos x="54" y="25"/>
                    </a:cxn>
                    <a:cxn ang="0">
                      <a:pos x="54" y="25"/>
                    </a:cxn>
                    <a:cxn ang="0">
                      <a:pos x="52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4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52" y="15"/>
                      </a:lnTo>
                      <a:lnTo>
                        <a:pt x="54" y="25"/>
                      </a:lnTo>
                      <a:lnTo>
                        <a:pt x="54" y="25"/>
                      </a:lnTo>
                      <a:lnTo>
                        <a:pt x="52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9" name="Freeform 4939"/>
                <p:cNvSpPr>
                  <a:spLocks/>
                </p:cNvSpPr>
                <p:nvPr/>
              </p:nvSpPr>
              <p:spPr bwMode="auto">
                <a:xfrm>
                  <a:off x="4102" y="2031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52" y="15"/>
                    </a:cxn>
                    <a:cxn ang="0">
                      <a:pos x="54" y="25"/>
                    </a:cxn>
                    <a:cxn ang="0">
                      <a:pos x="54" y="25"/>
                    </a:cxn>
                    <a:cxn ang="0">
                      <a:pos x="52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4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52" y="15"/>
                      </a:lnTo>
                      <a:lnTo>
                        <a:pt x="54" y="25"/>
                      </a:lnTo>
                      <a:lnTo>
                        <a:pt x="54" y="25"/>
                      </a:lnTo>
                      <a:lnTo>
                        <a:pt x="52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0" name="Freeform 4940"/>
                <p:cNvSpPr>
                  <a:spLocks/>
                </p:cNvSpPr>
                <p:nvPr/>
              </p:nvSpPr>
              <p:spPr bwMode="auto">
                <a:xfrm>
                  <a:off x="4161" y="211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1" name="Freeform 4941"/>
                <p:cNvSpPr>
                  <a:spLocks/>
                </p:cNvSpPr>
                <p:nvPr/>
              </p:nvSpPr>
              <p:spPr bwMode="auto">
                <a:xfrm>
                  <a:off x="4161" y="211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2" name="Freeform 4942"/>
                <p:cNvSpPr>
                  <a:spLocks/>
                </p:cNvSpPr>
                <p:nvPr/>
              </p:nvSpPr>
              <p:spPr bwMode="auto">
                <a:xfrm>
                  <a:off x="4161" y="211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3" name="Freeform 4943"/>
                <p:cNvSpPr>
                  <a:spLocks/>
                </p:cNvSpPr>
                <p:nvPr/>
              </p:nvSpPr>
              <p:spPr bwMode="auto">
                <a:xfrm>
                  <a:off x="4285" y="22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4" name="Freeform 4944"/>
                <p:cNvSpPr>
                  <a:spLocks/>
                </p:cNvSpPr>
                <p:nvPr/>
              </p:nvSpPr>
              <p:spPr bwMode="auto">
                <a:xfrm>
                  <a:off x="4285" y="22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5" name="Freeform 4945"/>
                <p:cNvSpPr>
                  <a:spLocks/>
                </p:cNvSpPr>
                <p:nvPr/>
              </p:nvSpPr>
              <p:spPr bwMode="auto">
                <a:xfrm>
                  <a:off x="4285" y="22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6" name="Freeform 4946"/>
                <p:cNvSpPr>
                  <a:spLocks/>
                </p:cNvSpPr>
                <p:nvPr/>
              </p:nvSpPr>
              <p:spPr bwMode="auto">
                <a:xfrm>
                  <a:off x="4129" y="2071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7" name="Freeform 4947"/>
                <p:cNvSpPr>
                  <a:spLocks/>
                </p:cNvSpPr>
                <p:nvPr/>
              </p:nvSpPr>
              <p:spPr bwMode="auto">
                <a:xfrm>
                  <a:off x="4129" y="2071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8" name="Freeform 4948"/>
                <p:cNvSpPr>
                  <a:spLocks/>
                </p:cNvSpPr>
                <p:nvPr/>
              </p:nvSpPr>
              <p:spPr bwMode="auto">
                <a:xfrm>
                  <a:off x="4129" y="2071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9" name="Freeform 4949"/>
                <p:cNvSpPr>
                  <a:spLocks/>
                </p:cNvSpPr>
                <p:nvPr/>
              </p:nvSpPr>
              <p:spPr bwMode="auto">
                <a:xfrm>
                  <a:off x="4137" y="203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0" name="Freeform 4950"/>
                <p:cNvSpPr>
                  <a:spLocks/>
                </p:cNvSpPr>
                <p:nvPr/>
              </p:nvSpPr>
              <p:spPr bwMode="auto">
                <a:xfrm>
                  <a:off x="4137" y="203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1" name="Freeform 4951"/>
                <p:cNvSpPr>
                  <a:spLocks/>
                </p:cNvSpPr>
                <p:nvPr/>
              </p:nvSpPr>
              <p:spPr bwMode="auto">
                <a:xfrm>
                  <a:off x="4137" y="203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2" name="Freeform 4952"/>
                <p:cNvSpPr>
                  <a:spLocks/>
                </p:cNvSpPr>
                <p:nvPr/>
              </p:nvSpPr>
              <p:spPr bwMode="auto">
                <a:xfrm>
                  <a:off x="4161" y="2081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3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3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3" name="Freeform 4953"/>
                <p:cNvSpPr>
                  <a:spLocks/>
                </p:cNvSpPr>
                <p:nvPr/>
              </p:nvSpPr>
              <p:spPr bwMode="auto">
                <a:xfrm>
                  <a:off x="4161" y="2081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3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3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4" name="Freeform 4954"/>
                <p:cNvSpPr>
                  <a:spLocks/>
                </p:cNvSpPr>
                <p:nvPr/>
              </p:nvSpPr>
              <p:spPr bwMode="auto">
                <a:xfrm>
                  <a:off x="4161" y="2081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3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3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5" name="Freeform 4955"/>
                <p:cNvSpPr>
                  <a:spLocks/>
                </p:cNvSpPr>
                <p:nvPr/>
              </p:nvSpPr>
              <p:spPr bwMode="auto">
                <a:xfrm>
                  <a:off x="4261" y="224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52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52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6" name="Freeform 4956"/>
                <p:cNvSpPr>
                  <a:spLocks/>
                </p:cNvSpPr>
                <p:nvPr/>
              </p:nvSpPr>
              <p:spPr bwMode="auto">
                <a:xfrm>
                  <a:off x="4261" y="224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52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52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7" name="Freeform 4957"/>
                <p:cNvSpPr>
                  <a:spLocks/>
                </p:cNvSpPr>
                <p:nvPr/>
              </p:nvSpPr>
              <p:spPr bwMode="auto">
                <a:xfrm>
                  <a:off x="4261" y="224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52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52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8" name="Freeform 4958"/>
                <p:cNvSpPr>
                  <a:spLocks/>
                </p:cNvSpPr>
                <p:nvPr/>
              </p:nvSpPr>
              <p:spPr bwMode="auto">
                <a:xfrm>
                  <a:off x="4231" y="22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9" name="Freeform 4959"/>
                <p:cNvSpPr>
                  <a:spLocks/>
                </p:cNvSpPr>
                <p:nvPr/>
              </p:nvSpPr>
              <p:spPr bwMode="auto">
                <a:xfrm>
                  <a:off x="4231" y="22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0" name="Freeform 4960"/>
                <p:cNvSpPr>
                  <a:spLocks/>
                </p:cNvSpPr>
                <p:nvPr/>
              </p:nvSpPr>
              <p:spPr bwMode="auto">
                <a:xfrm>
                  <a:off x="4231" y="22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1" name="Freeform 4961"/>
                <p:cNvSpPr>
                  <a:spLocks/>
                </p:cNvSpPr>
                <p:nvPr/>
              </p:nvSpPr>
              <p:spPr bwMode="auto">
                <a:xfrm>
                  <a:off x="4186" y="21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2" name="Freeform 4962"/>
                <p:cNvSpPr>
                  <a:spLocks/>
                </p:cNvSpPr>
                <p:nvPr/>
              </p:nvSpPr>
              <p:spPr bwMode="auto">
                <a:xfrm>
                  <a:off x="4186" y="21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3" name="Freeform 4963"/>
                <p:cNvSpPr>
                  <a:spLocks/>
                </p:cNvSpPr>
                <p:nvPr/>
              </p:nvSpPr>
              <p:spPr bwMode="auto">
                <a:xfrm>
                  <a:off x="4186" y="21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4" name="Freeform 4964"/>
                <p:cNvSpPr>
                  <a:spLocks/>
                </p:cNvSpPr>
                <p:nvPr/>
              </p:nvSpPr>
              <p:spPr bwMode="auto">
                <a:xfrm>
                  <a:off x="4184" y="213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5" name="Freeform 4965"/>
                <p:cNvSpPr>
                  <a:spLocks/>
                </p:cNvSpPr>
                <p:nvPr/>
              </p:nvSpPr>
              <p:spPr bwMode="auto">
                <a:xfrm>
                  <a:off x="4184" y="213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6" name="Freeform 4966"/>
                <p:cNvSpPr>
                  <a:spLocks/>
                </p:cNvSpPr>
                <p:nvPr/>
              </p:nvSpPr>
              <p:spPr bwMode="auto">
                <a:xfrm>
                  <a:off x="4184" y="213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7" name="Freeform 4967"/>
                <p:cNvSpPr>
                  <a:spLocks/>
                </p:cNvSpPr>
                <p:nvPr/>
              </p:nvSpPr>
              <p:spPr bwMode="auto">
                <a:xfrm>
                  <a:off x="4221" y="22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8" name="Freeform 4968"/>
                <p:cNvSpPr>
                  <a:spLocks/>
                </p:cNvSpPr>
                <p:nvPr/>
              </p:nvSpPr>
              <p:spPr bwMode="auto">
                <a:xfrm>
                  <a:off x="4221" y="22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9" name="Freeform 4969"/>
                <p:cNvSpPr>
                  <a:spLocks/>
                </p:cNvSpPr>
                <p:nvPr/>
              </p:nvSpPr>
              <p:spPr bwMode="auto">
                <a:xfrm>
                  <a:off x="4221" y="22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0" name="Freeform 4970"/>
                <p:cNvSpPr>
                  <a:spLocks/>
                </p:cNvSpPr>
                <p:nvPr/>
              </p:nvSpPr>
              <p:spPr bwMode="auto">
                <a:xfrm>
                  <a:off x="4204" y="218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1" name="Freeform 4971"/>
                <p:cNvSpPr>
                  <a:spLocks/>
                </p:cNvSpPr>
                <p:nvPr/>
              </p:nvSpPr>
              <p:spPr bwMode="auto">
                <a:xfrm>
                  <a:off x="4204" y="218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2" name="Freeform 4972"/>
                <p:cNvSpPr>
                  <a:spLocks/>
                </p:cNvSpPr>
                <p:nvPr/>
              </p:nvSpPr>
              <p:spPr bwMode="auto">
                <a:xfrm>
                  <a:off x="4204" y="218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3" name="Freeform 4973"/>
                <p:cNvSpPr>
                  <a:spLocks/>
                </p:cNvSpPr>
                <p:nvPr/>
              </p:nvSpPr>
              <p:spPr bwMode="auto">
                <a:xfrm>
                  <a:off x="4248" y="227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0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4" name="Freeform 4974"/>
                <p:cNvSpPr>
                  <a:spLocks/>
                </p:cNvSpPr>
                <p:nvPr/>
              </p:nvSpPr>
              <p:spPr bwMode="auto">
                <a:xfrm>
                  <a:off x="4248" y="227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0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5" name="Freeform 4975"/>
                <p:cNvSpPr>
                  <a:spLocks/>
                </p:cNvSpPr>
                <p:nvPr/>
              </p:nvSpPr>
              <p:spPr bwMode="auto">
                <a:xfrm>
                  <a:off x="4248" y="227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0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6" name="Freeform 4976"/>
                <p:cNvSpPr>
                  <a:spLocks/>
                </p:cNvSpPr>
                <p:nvPr/>
              </p:nvSpPr>
              <p:spPr bwMode="auto">
                <a:xfrm>
                  <a:off x="4273" y="2321"/>
                  <a:ext cx="55" cy="53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5"/>
                    </a:cxn>
                    <a:cxn ang="0">
                      <a:pos x="55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5" h="53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5"/>
                      </a:lnTo>
                      <a:lnTo>
                        <a:pt x="55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7" name="Freeform 4977"/>
                <p:cNvSpPr>
                  <a:spLocks/>
                </p:cNvSpPr>
                <p:nvPr/>
              </p:nvSpPr>
              <p:spPr bwMode="auto">
                <a:xfrm>
                  <a:off x="4273" y="2321"/>
                  <a:ext cx="55" cy="53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5"/>
                    </a:cxn>
                    <a:cxn ang="0">
                      <a:pos x="55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5" h="53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5"/>
                      </a:lnTo>
                      <a:lnTo>
                        <a:pt x="55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8" name="Freeform 4978"/>
                <p:cNvSpPr>
                  <a:spLocks/>
                </p:cNvSpPr>
                <p:nvPr/>
              </p:nvSpPr>
              <p:spPr bwMode="auto">
                <a:xfrm>
                  <a:off x="4273" y="2321"/>
                  <a:ext cx="55" cy="53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5"/>
                    </a:cxn>
                    <a:cxn ang="0">
                      <a:pos x="55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5" h="53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5"/>
                      </a:lnTo>
                      <a:lnTo>
                        <a:pt x="55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9" name="Freeform 4979"/>
                <p:cNvSpPr>
                  <a:spLocks/>
                </p:cNvSpPr>
                <p:nvPr/>
              </p:nvSpPr>
              <p:spPr bwMode="auto">
                <a:xfrm>
                  <a:off x="4238" y="130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0" name="Freeform 4980"/>
                <p:cNvSpPr>
                  <a:spLocks/>
                </p:cNvSpPr>
                <p:nvPr/>
              </p:nvSpPr>
              <p:spPr bwMode="auto">
                <a:xfrm>
                  <a:off x="4238" y="130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1" name="Freeform 4981"/>
                <p:cNvSpPr>
                  <a:spLocks/>
                </p:cNvSpPr>
                <p:nvPr/>
              </p:nvSpPr>
              <p:spPr bwMode="auto">
                <a:xfrm>
                  <a:off x="4238" y="130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2" name="Freeform 4982"/>
                <p:cNvSpPr>
                  <a:spLocks/>
                </p:cNvSpPr>
                <p:nvPr/>
              </p:nvSpPr>
              <p:spPr bwMode="auto">
                <a:xfrm>
                  <a:off x="4298" y="1220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5"/>
                    </a:cxn>
                    <a:cxn ang="0">
                      <a:pos x="15" y="52"/>
                    </a:cxn>
                    <a:cxn ang="0">
                      <a:pos x="5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5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5"/>
                      </a:lnTo>
                      <a:lnTo>
                        <a:pt x="15" y="52"/>
                      </a:lnTo>
                      <a:lnTo>
                        <a:pt x="5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3" name="Freeform 4983"/>
                <p:cNvSpPr>
                  <a:spLocks/>
                </p:cNvSpPr>
                <p:nvPr/>
              </p:nvSpPr>
              <p:spPr bwMode="auto">
                <a:xfrm>
                  <a:off x="4298" y="1220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5"/>
                    </a:cxn>
                    <a:cxn ang="0">
                      <a:pos x="15" y="52"/>
                    </a:cxn>
                    <a:cxn ang="0">
                      <a:pos x="5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5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5"/>
                      </a:lnTo>
                      <a:lnTo>
                        <a:pt x="15" y="52"/>
                      </a:lnTo>
                      <a:lnTo>
                        <a:pt x="5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5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4" name="Freeform 4984"/>
                <p:cNvSpPr>
                  <a:spLocks/>
                </p:cNvSpPr>
                <p:nvPr/>
              </p:nvSpPr>
              <p:spPr bwMode="auto">
                <a:xfrm>
                  <a:off x="4298" y="1220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5"/>
                    </a:cxn>
                    <a:cxn ang="0">
                      <a:pos x="15" y="52"/>
                    </a:cxn>
                    <a:cxn ang="0">
                      <a:pos x="5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5" y="52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5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5"/>
                      </a:lnTo>
                      <a:lnTo>
                        <a:pt x="15" y="52"/>
                      </a:lnTo>
                      <a:lnTo>
                        <a:pt x="5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5" name="Freeform 4985"/>
                <p:cNvSpPr>
                  <a:spLocks/>
                </p:cNvSpPr>
                <p:nvPr/>
              </p:nvSpPr>
              <p:spPr bwMode="auto">
                <a:xfrm>
                  <a:off x="4268" y="12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6" name="Freeform 4986"/>
                <p:cNvSpPr>
                  <a:spLocks/>
                </p:cNvSpPr>
                <p:nvPr/>
              </p:nvSpPr>
              <p:spPr bwMode="auto">
                <a:xfrm>
                  <a:off x="4268" y="12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7" name="Freeform 4987"/>
                <p:cNvSpPr>
                  <a:spLocks/>
                </p:cNvSpPr>
                <p:nvPr/>
              </p:nvSpPr>
              <p:spPr bwMode="auto">
                <a:xfrm>
                  <a:off x="4268" y="12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8" name="Freeform 4988"/>
                <p:cNvSpPr>
                  <a:spLocks/>
                </p:cNvSpPr>
                <p:nvPr/>
              </p:nvSpPr>
              <p:spPr bwMode="auto">
                <a:xfrm>
                  <a:off x="4231" y="127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5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4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5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4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9" name="Freeform 4989"/>
                <p:cNvSpPr>
                  <a:spLocks/>
                </p:cNvSpPr>
                <p:nvPr/>
              </p:nvSpPr>
              <p:spPr bwMode="auto">
                <a:xfrm>
                  <a:off x="4231" y="127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5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4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5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4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5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0" name="Freeform 4990"/>
                <p:cNvSpPr>
                  <a:spLocks/>
                </p:cNvSpPr>
                <p:nvPr/>
              </p:nvSpPr>
              <p:spPr bwMode="auto">
                <a:xfrm>
                  <a:off x="4231" y="127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5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4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5" y="52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5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4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1" name="Freeform 4991"/>
                <p:cNvSpPr>
                  <a:spLocks/>
                </p:cNvSpPr>
                <p:nvPr/>
              </p:nvSpPr>
              <p:spPr bwMode="auto">
                <a:xfrm>
                  <a:off x="4266" y="12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2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2" name="Freeform 4992"/>
                <p:cNvSpPr>
                  <a:spLocks/>
                </p:cNvSpPr>
                <p:nvPr/>
              </p:nvSpPr>
              <p:spPr bwMode="auto">
                <a:xfrm>
                  <a:off x="4266" y="12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2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3" name="Freeform 4993"/>
                <p:cNvSpPr>
                  <a:spLocks/>
                </p:cNvSpPr>
                <p:nvPr/>
              </p:nvSpPr>
              <p:spPr bwMode="auto">
                <a:xfrm>
                  <a:off x="4266" y="123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2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4" name="Freeform 4994"/>
                <p:cNvSpPr>
                  <a:spLocks/>
                </p:cNvSpPr>
                <p:nvPr/>
              </p:nvSpPr>
              <p:spPr bwMode="auto">
                <a:xfrm>
                  <a:off x="4352" y="112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5" name="Freeform 4995"/>
                <p:cNvSpPr>
                  <a:spLocks/>
                </p:cNvSpPr>
                <p:nvPr/>
              </p:nvSpPr>
              <p:spPr bwMode="auto">
                <a:xfrm>
                  <a:off x="4352" y="112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6" name="Freeform 4996"/>
                <p:cNvSpPr>
                  <a:spLocks/>
                </p:cNvSpPr>
                <p:nvPr/>
              </p:nvSpPr>
              <p:spPr bwMode="auto">
                <a:xfrm>
                  <a:off x="4352" y="112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7" name="Freeform 4997"/>
                <p:cNvSpPr>
                  <a:spLocks/>
                </p:cNvSpPr>
                <p:nvPr/>
              </p:nvSpPr>
              <p:spPr bwMode="auto">
                <a:xfrm>
                  <a:off x="4328" y="1183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9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4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9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8" name="Freeform 4998"/>
                <p:cNvSpPr>
                  <a:spLocks/>
                </p:cNvSpPr>
                <p:nvPr/>
              </p:nvSpPr>
              <p:spPr bwMode="auto">
                <a:xfrm>
                  <a:off x="4328" y="1183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9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4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9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9" name="Freeform 4999"/>
                <p:cNvSpPr>
                  <a:spLocks/>
                </p:cNvSpPr>
                <p:nvPr/>
              </p:nvSpPr>
              <p:spPr bwMode="auto">
                <a:xfrm>
                  <a:off x="4328" y="1183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9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4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9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0" name="Freeform 5000"/>
                <p:cNvSpPr>
                  <a:spLocks/>
                </p:cNvSpPr>
                <p:nvPr/>
              </p:nvSpPr>
              <p:spPr bwMode="auto">
                <a:xfrm>
                  <a:off x="4308" y="119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</a:cxnLst>
                  <a:rect l="0" t="0" r="r" b="b"/>
                  <a:pathLst>
                    <a:path w="52" h="52">
                      <a:moveTo>
                        <a:pt x="34" y="49"/>
                      </a:move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1" name="Freeform 5001"/>
                <p:cNvSpPr>
                  <a:spLocks/>
                </p:cNvSpPr>
                <p:nvPr/>
              </p:nvSpPr>
              <p:spPr bwMode="auto">
                <a:xfrm>
                  <a:off x="4308" y="119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</a:cxnLst>
                  <a:rect l="0" t="0" r="r" b="b"/>
                  <a:pathLst>
                    <a:path w="52" h="52">
                      <a:moveTo>
                        <a:pt x="34" y="49"/>
                      </a:move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2" name="Freeform 5002"/>
                <p:cNvSpPr>
                  <a:spLocks/>
                </p:cNvSpPr>
                <p:nvPr/>
              </p:nvSpPr>
              <p:spPr bwMode="auto">
                <a:xfrm>
                  <a:off x="4308" y="119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</a:cxnLst>
                  <a:rect l="0" t="0" r="r" b="b"/>
                  <a:pathLst>
                    <a:path w="52" h="52">
                      <a:moveTo>
                        <a:pt x="34" y="49"/>
                      </a:move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3" name="Freeform 5003"/>
                <p:cNvSpPr>
                  <a:spLocks/>
                </p:cNvSpPr>
                <p:nvPr/>
              </p:nvSpPr>
              <p:spPr bwMode="auto">
                <a:xfrm>
                  <a:off x="4387" y="112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4" name="Freeform 5004"/>
                <p:cNvSpPr>
                  <a:spLocks/>
                </p:cNvSpPr>
                <p:nvPr/>
              </p:nvSpPr>
              <p:spPr bwMode="auto">
                <a:xfrm>
                  <a:off x="4387" y="112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5" name="Freeform 5005"/>
                <p:cNvSpPr>
                  <a:spLocks/>
                </p:cNvSpPr>
                <p:nvPr/>
              </p:nvSpPr>
              <p:spPr bwMode="auto">
                <a:xfrm>
                  <a:off x="4387" y="112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6" name="Freeform 5006"/>
                <p:cNvSpPr>
                  <a:spLocks/>
                </p:cNvSpPr>
                <p:nvPr/>
              </p:nvSpPr>
              <p:spPr bwMode="auto">
                <a:xfrm>
                  <a:off x="4347" y="1158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3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7" name="Freeform 5007"/>
                <p:cNvSpPr>
                  <a:spLocks/>
                </p:cNvSpPr>
                <p:nvPr/>
              </p:nvSpPr>
              <p:spPr bwMode="auto">
                <a:xfrm>
                  <a:off x="4347" y="1158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3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8" name="Freeform 5008"/>
                <p:cNvSpPr>
                  <a:spLocks/>
                </p:cNvSpPr>
                <p:nvPr/>
              </p:nvSpPr>
              <p:spPr bwMode="auto">
                <a:xfrm>
                  <a:off x="4347" y="1158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3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9" name="Freeform 5009"/>
                <p:cNvSpPr>
                  <a:spLocks/>
                </p:cNvSpPr>
                <p:nvPr/>
              </p:nvSpPr>
              <p:spPr bwMode="auto">
                <a:xfrm>
                  <a:off x="4189" y="130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49" y="15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49" y="15"/>
                      </a:ln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0" name="Freeform 5010"/>
                <p:cNvSpPr>
                  <a:spLocks/>
                </p:cNvSpPr>
                <p:nvPr/>
              </p:nvSpPr>
              <p:spPr bwMode="auto">
                <a:xfrm>
                  <a:off x="4189" y="130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49" y="15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49" y="15"/>
                      </a:ln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1" name="Freeform 5011"/>
                <p:cNvSpPr>
                  <a:spLocks/>
                </p:cNvSpPr>
                <p:nvPr/>
              </p:nvSpPr>
              <p:spPr bwMode="auto">
                <a:xfrm>
                  <a:off x="4189" y="130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49" y="15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49" y="15"/>
                      </a:ln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2" name="Freeform 5012"/>
                <p:cNvSpPr>
                  <a:spLocks/>
                </p:cNvSpPr>
                <p:nvPr/>
              </p:nvSpPr>
              <p:spPr bwMode="auto">
                <a:xfrm>
                  <a:off x="4129" y="139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3" name="Freeform 5013"/>
                <p:cNvSpPr>
                  <a:spLocks/>
                </p:cNvSpPr>
                <p:nvPr/>
              </p:nvSpPr>
              <p:spPr bwMode="auto">
                <a:xfrm>
                  <a:off x="4129" y="139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4" name="Freeform 5014"/>
                <p:cNvSpPr>
                  <a:spLocks/>
                </p:cNvSpPr>
                <p:nvPr/>
              </p:nvSpPr>
              <p:spPr bwMode="auto">
                <a:xfrm>
                  <a:off x="4129" y="139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5" name="Freeform 5015"/>
                <p:cNvSpPr>
                  <a:spLocks/>
                </p:cNvSpPr>
                <p:nvPr/>
              </p:nvSpPr>
              <p:spPr bwMode="auto">
                <a:xfrm>
                  <a:off x="4015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6" name="Freeform 5016"/>
                <p:cNvSpPr>
                  <a:spLocks/>
                </p:cNvSpPr>
                <p:nvPr/>
              </p:nvSpPr>
              <p:spPr bwMode="auto">
                <a:xfrm>
                  <a:off x="4015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7" name="Freeform 5017"/>
                <p:cNvSpPr>
                  <a:spLocks/>
                </p:cNvSpPr>
                <p:nvPr/>
              </p:nvSpPr>
              <p:spPr bwMode="auto">
                <a:xfrm>
                  <a:off x="4015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8" name="Freeform 5018"/>
                <p:cNvSpPr>
                  <a:spLocks/>
                </p:cNvSpPr>
                <p:nvPr/>
              </p:nvSpPr>
              <p:spPr bwMode="auto">
                <a:xfrm>
                  <a:off x="4159" y="1346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2" y="48"/>
                    </a:cxn>
                    <a:cxn ang="0">
                      <a:pos x="35" y="53"/>
                    </a:cxn>
                    <a:cxn ang="0">
                      <a:pos x="3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8"/>
                    </a:cxn>
                    <a:cxn ang="0">
                      <a:pos x="0" y="38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3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2" y="48"/>
                      </a:lnTo>
                      <a:lnTo>
                        <a:pt x="35" y="53"/>
                      </a:lnTo>
                      <a:lnTo>
                        <a:pt x="3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9" name="Freeform 5019"/>
                <p:cNvSpPr>
                  <a:spLocks/>
                </p:cNvSpPr>
                <p:nvPr/>
              </p:nvSpPr>
              <p:spPr bwMode="auto">
                <a:xfrm>
                  <a:off x="4159" y="1346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2" y="48"/>
                    </a:cxn>
                    <a:cxn ang="0">
                      <a:pos x="35" y="53"/>
                    </a:cxn>
                    <a:cxn ang="0">
                      <a:pos x="3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8"/>
                    </a:cxn>
                    <a:cxn ang="0">
                      <a:pos x="0" y="38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3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2" y="48"/>
                      </a:lnTo>
                      <a:lnTo>
                        <a:pt x="35" y="53"/>
                      </a:lnTo>
                      <a:lnTo>
                        <a:pt x="3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0" name="Freeform 5020"/>
                <p:cNvSpPr>
                  <a:spLocks/>
                </p:cNvSpPr>
                <p:nvPr/>
              </p:nvSpPr>
              <p:spPr bwMode="auto">
                <a:xfrm>
                  <a:off x="4159" y="1346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2" y="48"/>
                    </a:cxn>
                    <a:cxn ang="0">
                      <a:pos x="35" y="53"/>
                    </a:cxn>
                    <a:cxn ang="0">
                      <a:pos x="3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8"/>
                    </a:cxn>
                    <a:cxn ang="0">
                      <a:pos x="0" y="38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3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2" y="48"/>
                      </a:lnTo>
                      <a:lnTo>
                        <a:pt x="35" y="53"/>
                      </a:lnTo>
                      <a:lnTo>
                        <a:pt x="3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1" name="Freeform 5021"/>
                <p:cNvSpPr>
                  <a:spLocks/>
                </p:cNvSpPr>
                <p:nvPr/>
              </p:nvSpPr>
              <p:spPr bwMode="auto">
                <a:xfrm>
                  <a:off x="4196" y="13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2" name="Freeform 5022"/>
                <p:cNvSpPr>
                  <a:spLocks/>
                </p:cNvSpPr>
                <p:nvPr/>
              </p:nvSpPr>
              <p:spPr bwMode="auto">
                <a:xfrm>
                  <a:off x="4196" y="13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3" name="Freeform 5023"/>
                <p:cNvSpPr>
                  <a:spLocks/>
                </p:cNvSpPr>
                <p:nvPr/>
              </p:nvSpPr>
              <p:spPr bwMode="auto">
                <a:xfrm>
                  <a:off x="4196" y="13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4" name="Freeform 5024"/>
                <p:cNvSpPr>
                  <a:spLocks/>
                </p:cNvSpPr>
                <p:nvPr/>
              </p:nvSpPr>
              <p:spPr bwMode="auto">
                <a:xfrm>
                  <a:off x="4159" y="13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" name="Freeform 5025"/>
                <p:cNvSpPr>
                  <a:spLocks/>
                </p:cNvSpPr>
                <p:nvPr/>
              </p:nvSpPr>
              <p:spPr bwMode="auto">
                <a:xfrm>
                  <a:off x="4159" y="13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6" name="Freeform 5026"/>
                <p:cNvSpPr>
                  <a:spLocks/>
                </p:cNvSpPr>
                <p:nvPr/>
              </p:nvSpPr>
              <p:spPr bwMode="auto">
                <a:xfrm>
                  <a:off x="4159" y="13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7" name="Freeform 5027"/>
                <p:cNvSpPr>
                  <a:spLocks/>
                </p:cNvSpPr>
                <p:nvPr/>
              </p:nvSpPr>
              <p:spPr bwMode="auto">
                <a:xfrm>
                  <a:off x="4047" y="15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2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2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8" name="Freeform 5028"/>
                <p:cNvSpPr>
                  <a:spLocks/>
                </p:cNvSpPr>
                <p:nvPr/>
              </p:nvSpPr>
              <p:spPr bwMode="auto">
                <a:xfrm>
                  <a:off x="4047" y="15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2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2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9" name="Freeform 5029"/>
                <p:cNvSpPr>
                  <a:spLocks/>
                </p:cNvSpPr>
                <p:nvPr/>
              </p:nvSpPr>
              <p:spPr bwMode="auto">
                <a:xfrm>
                  <a:off x="4047" y="15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2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2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0" name="Freeform 5030"/>
                <p:cNvSpPr>
                  <a:spLocks/>
                </p:cNvSpPr>
                <p:nvPr/>
              </p:nvSpPr>
              <p:spPr bwMode="auto">
                <a:xfrm>
                  <a:off x="4072" y="1485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3"/>
                    </a:cxn>
                    <a:cxn ang="0">
                      <a:pos x="3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3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3"/>
                      </a:lnTo>
                      <a:lnTo>
                        <a:pt x="3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1" name="Freeform 5031"/>
                <p:cNvSpPr>
                  <a:spLocks/>
                </p:cNvSpPr>
                <p:nvPr/>
              </p:nvSpPr>
              <p:spPr bwMode="auto">
                <a:xfrm>
                  <a:off x="4072" y="1485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3"/>
                    </a:cxn>
                    <a:cxn ang="0">
                      <a:pos x="3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3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3"/>
                      </a:lnTo>
                      <a:lnTo>
                        <a:pt x="3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2" name="Freeform 5032"/>
                <p:cNvSpPr>
                  <a:spLocks/>
                </p:cNvSpPr>
                <p:nvPr/>
              </p:nvSpPr>
              <p:spPr bwMode="auto">
                <a:xfrm>
                  <a:off x="4072" y="1485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3"/>
                    </a:cxn>
                    <a:cxn ang="0">
                      <a:pos x="3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3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3"/>
                      </a:lnTo>
                      <a:lnTo>
                        <a:pt x="3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3" name="Freeform 5033"/>
                <p:cNvSpPr>
                  <a:spLocks/>
                </p:cNvSpPr>
                <p:nvPr/>
              </p:nvSpPr>
              <p:spPr bwMode="auto">
                <a:xfrm>
                  <a:off x="4097" y="14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4" name="Freeform 5034"/>
                <p:cNvSpPr>
                  <a:spLocks/>
                </p:cNvSpPr>
                <p:nvPr/>
              </p:nvSpPr>
              <p:spPr bwMode="auto">
                <a:xfrm>
                  <a:off x="4097" y="14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5" name="Freeform 5035"/>
                <p:cNvSpPr>
                  <a:spLocks/>
                </p:cNvSpPr>
                <p:nvPr/>
              </p:nvSpPr>
              <p:spPr bwMode="auto">
                <a:xfrm>
                  <a:off x="4097" y="14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6" name="Freeform 5036"/>
                <p:cNvSpPr>
                  <a:spLocks/>
                </p:cNvSpPr>
                <p:nvPr/>
              </p:nvSpPr>
              <p:spPr bwMode="auto">
                <a:xfrm>
                  <a:off x="4117" y="142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5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7" name="Freeform 5037"/>
                <p:cNvSpPr>
                  <a:spLocks/>
                </p:cNvSpPr>
                <p:nvPr/>
              </p:nvSpPr>
              <p:spPr bwMode="auto">
                <a:xfrm>
                  <a:off x="4117" y="142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5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8" name="Freeform 5038"/>
                <p:cNvSpPr>
                  <a:spLocks/>
                </p:cNvSpPr>
                <p:nvPr/>
              </p:nvSpPr>
              <p:spPr bwMode="auto">
                <a:xfrm>
                  <a:off x="4117" y="142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5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5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9" name="Freeform 5039"/>
                <p:cNvSpPr>
                  <a:spLocks/>
                </p:cNvSpPr>
                <p:nvPr/>
              </p:nvSpPr>
              <p:spPr bwMode="auto">
                <a:xfrm>
                  <a:off x="4037" y="148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0" name="Freeform 5040"/>
                <p:cNvSpPr>
                  <a:spLocks/>
                </p:cNvSpPr>
                <p:nvPr/>
              </p:nvSpPr>
              <p:spPr bwMode="auto">
                <a:xfrm>
                  <a:off x="4037" y="148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1" name="Freeform 5041"/>
                <p:cNvSpPr>
                  <a:spLocks/>
                </p:cNvSpPr>
                <p:nvPr/>
              </p:nvSpPr>
              <p:spPr bwMode="auto">
                <a:xfrm>
                  <a:off x="4037" y="148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2" name="Freeform 5042"/>
                <p:cNvSpPr>
                  <a:spLocks/>
                </p:cNvSpPr>
                <p:nvPr/>
              </p:nvSpPr>
              <p:spPr bwMode="auto">
                <a:xfrm>
                  <a:off x="4077" y="1456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5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" name="Freeform 5043"/>
                <p:cNvSpPr>
                  <a:spLocks/>
                </p:cNvSpPr>
                <p:nvPr/>
              </p:nvSpPr>
              <p:spPr bwMode="auto">
                <a:xfrm>
                  <a:off x="4077" y="1456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5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4" name="Freeform 5044"/>
                <p:cNvSpPr>
                  <a:spLocks/>
                </p:cNvSpPr>
                <p:nvPr/>
              </p:nvSpPr>
              <p:spPr bwMode="auto">
                <a:xfrm>
                  <a:off x="4077" y="1456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5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5" name="Freeform 5045"/>
                <p:cNvSpPr>
                  <a:spLocks/>
                </p:cNvSpPr>
                <p:nvPr/>
              </p:nvSpPr>
              <p:spPr bwMode="auto">
                <a:xfrm>
                  <a:off x="4008" y="15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6" name="Freeform 5046"/>
                <p:cNvSpPr>
                  <a:spLocks/>
                </p:cNvSpPr>
                <p:nvPr/>
              </p:nvSpPr>
              <p:spPr bwMode="auto">
                <a:xfrm>
                  <a:off x="4008" y="15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7" name="Freeform 5047"/>
                <p:cNvSpPr>
                  <a:spLocks/>
                </p:cNvSpPr>
                <p:nvPr/>
              </p:nvSpPr>
              <p:spPr bwMode="auto">
                <a:xfrm>
                  <a:off x="4008" y="152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8" name="Freeform 5048"/>
                <p:cNvSpPr>
                  <a:spLocks/>
                </p:cNvSpPr>
                <p:nvPr/>
              </p:nvSpPr>
              <p:spPr bwMode="auto">
                <a:xfrm>
                  <a:off x="3973" y="156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9" name="Freeform 5049"/>
                <p:cNvSpPr>
                  <a:spLocks/>
                </p:cNvSpPr>
                <p:nvPr/>
              </p:nvSpPr>
              <p:spPr bwMode="auto">
                <a:xfrm>
                  <a:off x="3973" y="156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0" name="Freeform 5050"/>
                <p:cNvSpPr>
                  <a:spLocks/>
                </p:cNvSpPr>
                <p:nvPr/>
              </p:nvSpPr>
              <p:spPr bwMode="auto">
                <a:xfrm>
                  <a:off x="3973" y="156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1" name="Freeform 5051"/>
                <p:cNvSpPr>
                  <a:spLocks/>
                </p:cNvSpPr>
                <p:nvPr/>
              </p:nvSpPr>
              <p:spPr bwMode="auto">
                <a:xfrm>
                  <a:off x="3918" y="1609"/>
                  <a:ext cx="87" cy="87"/>
                </a:xfrm>
                <a:custGeom>
                  <a:avLst/>
                  <a:gdLst/>
                  <a:ahLst/>
                  <a:cxnLst>
                    <a:cxn ang="0">
                      <a:pos x="80" y="82"/>
                    </a:cxn>
                    <a:cxn ang="0">
                      <a:pos x="80" y="82"/>
                    </a:cxn>
                    <a:cxn ang="0">
                      <a:pos x="72" y="87"/>
                    </a:cxn>
                    <a:cxn ang="0">
                      <a:pos x="67" y="87"/>
                    </a:cxn>
                    <a:cxn ang="0">
                      <a:pos x="60" y="87"/>
                    </a:cxn>
                    <a:cxn ang="0">
                      <a:pos x="52" y="87"/>
                    </a:cxn>
                    <a:cxn ang="0">
                      <a:pos x="35" y="80"/>
                    </a:cxn>
                    <a:cxn ang="0">
                      <a:pos x="20" y="67"/>
                    </a:cxn>
                    <a:cxn ang="0">
                      <a:pos x="20" y="67"/>
                    </a:cxn>
                    <a:cxn ang="0">
                      <a:pos x="8" y="50"/>
                    </a:cxn>
                    <a:cxn ang="0">
                      <a:pos x="3" y="33"/>
                    </a:cxn>
                    <a:cxn ang="0">
                      <a:pos x="0" y="25"/>
                    </a:cxn>
                    <a:cxn ang="0">
                      <a:pos x="3" y="18"/>
                    </a:cxn>
                    <a:cxn ang="0">
                      <a:pos x="5" y="10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15" y="3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0"/>
                    </a:cxn>
                    <a:cxn ang="0">
                      <a:pos x="55" y="8"/>
                    </a:cxn>
                    <a:cxn ang="0">
                      <a:pos x="70" y="20"/>
                    </a:cxn>
                    <a:cxn ang="0">
                      <a:pos x="70" y="20"/>
                    </a:cxn>
                    <a:cxn ang="0">
                      <a:pos x="80" y="38"/>
                    </a:cxn>
                    <a:cxn ang="0">
                      <a:pos x="87" y="55"/>
                    </a:cxn>
                    <a:cxn ang="0">
                      <a:pos x="87" y="62"/>
                    </a:cxn>
                    <a:cxn ang="0">
                      <a:pos x="87" y="70"/>
                    </a:cxn>
                    <a:cxn ang="0">
                      <a:pos x="85" y="77"/>
                    </a:cxn>
                    <a:cxn ang="0">
                      <a:pos x="80" y="82"/>
                    </a:cxn>
                  </a:cxnLst>
                  <a:rect l="0" t="0" r="r" b="b"/>
                  <a:pathLst>
                    <a:path w="87" h="87">
                      <a:moveTo>
                        <a:pt x="80" y="82"/>
                      </a:moveTo>
                      <a:lnTo>
                        <a:pt x="80" y="82"/>
                      </a:lnTo>
                      <a:lnTo>
                        <a:pt x="72" y="87"/>
                      </a:lnTo>
                      <a:lnTo>
                        <a:pt x="67" y="87"/>
                      </a:lnTo>
                      <a:lnTo>
                        <a:pt x="60" y="87"/>
                      </a:lnTo>
                      <a:lnTo>
                        <a:pt x="52" y="87"/>
                      </a:lnTo>
                      <a:lnTo>
                        <a:pt x="35" y="80"/>
                      </a:lnTo>
                      <a:lnTo>
                        <a:pt x="20" y="67"/>
                      </a:lnTo>
                      <a:lnTo>
                        <a:pt x="20" y="67"/>
                      </a:lnTo>
                      <a:lnTo>
                        <a:pt x="8" y="50"/>
                      </a:lnTo>
                      <a:lnTo>
                        <a:pt x="3" y="33"/>
                      </a:lnTo>
                      <a:lnTo>
                        <a:pt x="0" y="25"/>
                      </a:lnTo>
                      <a:lnTo>
                        <a:pt x="3" y="18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5" y="3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0"/>
                      </a:lnTo>
                      <a:lnTo>
                        <a:pt x="55" y="8"/>
                      </a:lnTo>
                      <a:lnTo>
                        <a:pt x="70" y="20"/>
                      </a:lnTo>
                      <a:lnTo>
                        <a:pt x="70" y="20"/>
                      </a:lnTo>
                      <a:lnTo>
                        <a:pt x="80" y="38"/>
                      </a:lnTo>
                      <a:lnTo>
                        <a:pt x="87" y="55"/>
                      </a:lnTo>
                      <a:lnTo>
                        <a:pt x="87" y="62"/>
                      </a:lnTo>
                      <a:lnTo>
                        <a:pt x="87" y="70"/>
                      </a:lnTo>
                      <a:lnTo>
                        <a:pt x="85" y="77"/>
                      </a:lnTo>
                      <a:lnTo>
                        <a:pt x="80" y="82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2" name="Freeform 5052"/>
                <p:cNvSpPr>
                  <a:spLocks/>
                </p:cNvSpPr>
                <p:nvPr/>
              </p:nvSpPr>
              <p:spPr bwMode="auto">
                <a:xfrm>
                  <a:off x="3918" y="1609"/>
                  <a:ext cx="87" cy="87"/>
                </a:xfrm>
                <a:custGeom>
                  <a:avLst/>
                  <a:gdLst/>
                  <a:ahLst/>
                  <a:cxnLst>
                    <a:cxn ang="0">
                      <a:pos x="80" y="82"/>
                    </a:cxn>
                    <a:cxn ang="0">
                      <a:pos x="80" y="82"/>
                    </a:cxn>
                    <a:cxn ang="0">
                      <a:pos x="72" y="87"/>
                    </a:cxn>
                    <a:cxn ang="0">
                      <a:pos x="67" y="87"/>
                    </a:cxn>
                    <a:cxn ang="0">
                      <a:pos x="60" y="87"/>
                    </a:cxn>
                    <a:cxn ang="0">
                      <a:pos x="52" y="87"/>
                    </a:cxn>
                    <a:cxn ang="0">
                      <a:pos x="35" y="80"/>
                    </a:cxn>
                    <a:cxn ang="0">
                      <a:pos x="20" y="67"/>
                    </a:cxn>
                    <a:cxn ang="0">
                      <a:pos x="20" y="67"/>
                    </a:cxn>
                    <a:cxn ang="0">
                      <a:pos x="8" y="50"/>
                    </a:cxn>
                    <a:cxn ang="0">
                      <a:pos x="3" y="33"/>
                    </a:cxn>
                    <a:cxn ang="0">
                      <a:pos x="0" y="25"/>
                    </a:cxn>
                    <a:cxn ang="0">
                      <a:pos x="3" y="18"/>
                    </a:cxn>
                    <a:cxn ang="0">
                      <a:pos x="5" y="10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15" y="3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0"/>
                    </a:cxn>
                    <a:cxn ang="0">
                      <a:pos x="55" y="8"/>
                    </a:cxn>
                    <a:cxn ang="0">
                      <a:pos x="70" y="20"/>
                    </a:cxn>
                    <a:cxn ang="0">
                      <a:pos x="70" y="20"/>
                    </a:cxn>
                    <a:cxn ang="0">
                      <a:pos x="80" y="38"/>
                    </a:cxn>
                    <a:cxn ang="0">
                      <a:pos x="87" y="55"/>
                    </a:cxn>
                    <a:cxn ang="0">
                      <a:pos x="87" y="62"/>
                    </a:cxn>
                    <a:cxn ang="0">
                      <a:pos x="87" y="70"/>
                    </a:cxn>
                    <a:cxn ang="0">
                      <a:pos x="85" y="77"/>
                    </a:cxn>
                    <a:cxn ang="0">
                      <a:pos x="80" y="82"/>
                    </a:cxn>
                  </a:cxnLst>
                  <a:rect l="0" t="0" r="r" b="b"/>
                  <a:pathLst>
                    <a:path w="87" h="87">
                      <a:moveTo>
                        <a:pt x="80" y="82"/>
                      </a:moveTo>
                      <a:lnTo>
                        <a:pt x="80" y="82"/>
                      </a:lnTo>
                      <a:lnTo>
                        <a:pt x="72" y="87"/>
                      </a:lnTo>
                      <a:lnTo>
                        <a:pt x="67" y="87"/>
                      </a:lnTo>
                      <a:lnTo>
                        <a:pt x="60" y="87"/>
                      </a:lnTo>
                      <a:lnTo>
                        <a:pt x="52" y="87"/>
                      </a:lnTo>
                      <a:lnTo>
                        <a:pt x="35" y="80"/>
                      </a:lnTo>
                      <a:lnTo>
                        <a:pt x="20" y="67"/>
                      </a:lnTo>
                      <a:lnTo>
                        <a:pt x="20" y="67"/>
                      </a:lnTo>
                      <a:lnTo>
                        <a:pt x="8" y="50"/>
                      </a:lnTo>
                      <a:lnTo>
                        <a:pt x="3" y="33"/>
                      </a:lnTo>
                      <a:lnTo>
                        <a:pt x="0" y="25"/>
                      </a:lnTo>
                      <a:lnTo>
                        <a:pt x="3" y="18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5" y="3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0"/>
                      </a:lnTo>
                      <a:lnTo>
                        <a:pt x="55" y="8"/>
                      </a:lnTo>
                      <a:lnTo>
                        <a:pt x="70" y="20"/>
                      </a:lnTo>
                      <a:lnTo>
                        <a:pt x="70" y="20"/>
                      </a:lnTo>
                      <a:lnTo>
                        <a:pt x="80" y="38"/>
                      </a:lnTo>
                      <a:lnTo>
                        <a:pt x="87" y="55"/>
                      </a:lnTo>
                      <a:lnTo>
                        <a:pt x="87" y="62"/>
                      </a:lnTo>
                      <a:lnTo>
                        <a:pt x="87" y="70"/>
                      </a:lnTo>
                      <a:lnTo>
                        <a:pt x="85" y="77"/>
                      </a:lnTo>
                      <a:lnTo>
                        <a:pt x="80" y="8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3" name="Freeform 5053"/>
                <p:cNvSpPr>
                  <a:spLocks/>
                </p:cNvSpPr>
                <p:nvPr/>
              </p:nvSpPr>
              <p:spPr bwMode="auto">
                <a:xfrm>
                  <a:off x="3918" y="1609"/>
                  <a:ext cx="87" cy="87"/>
                </a:xfrm>
                <a:custGeom>
                  <a:avLst/>
                  <a:gdLst/>
                  <a:ahLst/>
                  <a:cxnLst>
                    <a:cxn ang="0">
                      <a:pos x="80" y="82"/>
                    </a:cxn>
                    <a:cxn ang="0">
                      <a:pos x="80" y="82"/>
                    </a:cxn>
                    <a:cxn ang="0">
                      <a:pos x="72" y="87"/>
                    </a:cxn>
                    <a:cxn ang="0">
                      <a:pos x="67" y="87"/>
                    </a:cxn>
                    <a:cxn ang="0">
                      <a:pos x="60" y="87"/>
                    </a:cxn>
                    <a:cxn ang="0">
                      <a:pos x="52" y="87"/>
                    </a:cxn>
                    <a:cxn ang="0">
                      <a:pos x="35" y="80"/>
                    </a:cxn>
                    <a:cxn ang="0">
                      <a:pos x="20" y="67"/>
                    </a:cxn>
                    <a:cxn ang="0">
                      <a:pos x="20" y="67"/>
                    </a:cxn>
                    <a:cxn ang="0">
                      <a:pos x="8" y="50"/>
                    </a:cxn>
                    <a:cxn ang="0">
                      <a:pos x="3" y="33"/>
                    </a:cxn>
                    <a:cxn ang="0">
                      <a:pos x="0" y="25"/>
                    </a:cxn>
                    <a:cxn ang="0">
                      <a:pos x="3" y="18"/>
                    </a:cxn>
                    <a:cxn ang="0">
                      <a:pos x="5" y="10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15" y="3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0"/>
                    </a:cxn>
                    <a:cxn ang="0">
                      <a:pos x="55" y="8"/>
                    </a:cxn>
                    <a:cxn ang="0">
                      <a:pos x="70" y="20"/>
                    </a:cxn>
                    <a:cxn ang="0">
                      <a:pos x="70" y="20"/>
                    </a:cxn>
                    <a:cxn ang="0">
                      <a:pos x="80" y="38"/>
                    </a:cxn>
                    <a:cxn ang="0">
                      <a:pos x="87" y="55"/>
                    </a:cxn>
                    <a:cxn ang="0">
                      <a:pos x="87" y="62"/>
                    </a:cxn>
                    <a:cxn ang="0">
                      <a:pos x="87" y="70"/>
                    </a:cxn>
                    <a:cxn ang="0">
                      <a:pos x="85" y="77"/>
                    </a:cxn>
                    <a:cxn ang="0">
                      <a:pos x="80" y="82"/>
                    </a:cxn>
                    <a:cxn ang="0">
                      <a:pos x="80" y="82"/>
                    </a:cxn>
                  </a:cxnLst>
                  <a:rect l="0" t="0" r="r" b="b"/>
                  <a:pathLst>
                    <a:path w="87" h="87">
                      <a:moveTo>
                        <a:pt x="80" y="82"/>
                      </a:moveTo>
                      <a:lnTo>
                        <a:pt x="80" y="82"/>
                      </a:lnTo>
                      <a:lnTo>
                        <a:pt x="72" y="87"/>
                      </a:lnTo>
                      <a:lnTo>
                        <a:pt x="67" y="87"/>
                      </a:lnTo>
                      <a:lnTo>
                        <a:pt x="60" y="87"/>
                      </a:lnTo>
                      <a:lnTo>
                        <a:pt x="52" y="87"/>
                      </a:lnTo>
                      <a:lnTo>
                        <a:pt x="35" y="80"/>
                      </a:lnTo>
                      <a:lnTo>
                        <a:pt x="20" y="67"/>
                      </a:lnTo>
                      <a:lnTo>
                        <a:pt x="20" y="67"/>
                      </a:lnTo>
                      <a:lnTo>
                        <a:pt x="8" y="50"/>
                      </a:lnTo>
                      <a:lnTo>
                        <a:pt x="3" y="33"/>
                      </a:lnTo>
                      <a:lnTo>
                        <a:pt x="0" y="25"/>
                      </a:lnTo>
                      <a:lnTo>
                        <a:pt x="3" y="18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5" y="3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0"/>
                      </a:lnTo>
                      <a:lnTo>
                        <a:pt x="55" y="8"/>
                      </a:lnTo>
                      <a:lnTo>
                        <a:pt x="70" y="20"/>
                      </a:lnTo>
                      <a:lnTo>
                        <a:pt x="70" y="20"/>
                      </a:lnTo>
                      <a:lnTo>
                        <a:pt x="80" y="38"/>
                      </a:lnTo>
                      <a:lnTo>
                        <a:pt x="87" y="55"/>
                      </a:lnTo>
                      <a:lnTo>
                        <a:pt x="87" y="62"/>
                      </a:lnTo>
                      <a:lnTo>
                        <a:pt x="87" y="70"/>
                      </a:lnTo>
                      <a:lnTo>
                        <a:pt x="85" y="77"/>
                      </a:lnTo>
                      <a:lnTo>
                        <a:pt x="80" y="82"/>
                      </a:lnTo>
                      <a:lnTo>
                        <a:pt x="80" y="8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4" name="Freeform 5054"/>
                <p:cNvSpPr>
                  <a:spLocks/>
                </p:cNvSpPr>
                <p:nvPr/>
              </p:nvSpPr>
              <p:spPr bwMode="auto">
                <a:xfrm>
                  <a:off x="3938" y="1590"/>
                  <a:ext cx="84" cy="89"/>
                </a:xfrm>
                <a:custGeom>
                  <a:avLst/>
                  <a:gdLst/>
                  <a:ahLst/>
                  <a:cxnLst>
                    <a:cxn ang="0">
                      <a:pos x="77" y="81"/>
                    </a:cxn>
                    <a:cxn ang="0">
                      <a:pos x="77" y="81"/>
                    </a:cxn>
                    <a:cxn ang="0">
                      <a:pos x="72" y="86"/>
                    </a:cxn>
                    <a:cxn ang="0">
                      <a:pos x="65" y="86"/>
                    </a:cxn>
                    <a:cxn ang="0">
                      <a:pos x="57" y="89"/>
                    </a:cxn>
                    <a:cxn ang="0">
                      <a:pos x="50" y="86"/>
                    </a:cxn>
                    <a:cxn ang="0">
                      <a:pos x="32" y="79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5" y="49"/>
                    </a:cxn>
                    <a:cxn ang="0">
                      <a:pos x="0" y="32"/>
                    </a:cxn>
                    <a:cxn ang="0">
                      <a:pos x="0" y="24"/>
                    </a:cxn>
                    <a:cxn ang="0">
                      <a:pos x="0" y="17"/>
                    </a:cxn>
                    <a:cxn ang="0">
                      <a:pos x="3" y="10"/>
                    </a:cxn>
                    <a:cxn ang="0">
                      <a:pos x="7" y="5"/>
                    </a:cxn>
                    <a:cxn ang="0">
                      <a:pos x="7" y="5"/>
                    </a:cxn>
                    <a:cxn ang="0">
                      <a:pos x="12" y="2"/>
                    </a:cxn>
                    <a:cxn ang="0">
                      <a:pos x="20" y="0"/>
                    </a:cxn>
                    <a:cxn ang="0">
                      <a:pos x="27" y="0"/>
                    </a:cxn>
                    <a:cxn ang="0">
                      <a:pos x="35" y="0"/>
                    </a:cxn>
                    <a:cxn ang="0">
                      <a:pos x="52" y="7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79" y="37"/>
                    </a:cxn>
                    <a:cxn ang="0">
                      <a:pos x="84" y="54"/>
                    </a:cxn>
                    <a:cxn ang="0">
                      <a:pos x="84" y="62"/>
                    </a:cxn>
                    <a:cxn ang="0">
                      <a:pos x="84" y="69"/>
                    </a:cxn>
                    <a:cxn ang="0">
                      <a:pos x="82" y="77"/>
                    </a:cxn>
                    <a:cxn ang="0">
                      <a:pos x="77" y="81"/>
                    </a:cxn>
                  </a:cxnLst>
                  <a:rect l="0" t="0" r="r" b="b"/>
                  <a:pathLst>
                    <a:path w="84" h="89">
                      <a:moveTo>
                        <a:pt x="77" y="81"/>
                      </a:moveTo>
                      <a:lnTo>
                        <a:pt x="77" y="81"/>
                      </a:lnTo>
                      <a:lnTo>
                        <a:pt x="72" y="86"/>
                      </a:lnTo>
                      <a:lnTo>
                        <a:pt x="65" y="86"/>
                      </a:lnTo>
                      <a:lnTo>
                        <a:pt x="57" y="89"/>
                      </a:lnTo>
                      <a:lnTo>
                        <a:pt x="50" y="86"/>
                      </a:lnTo>
                      <a:lnTo>
                        <a:pt x="32" y="79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5" y="49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0" y="17"/>
                      </a:lnTo>
                      <a:lnTo>
                        <a:pt x="3" y="10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2" y="2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35" y="0"/>
                      </a:lnTo>
                      <a:lnTo>
                        <a:pt x="52" y="7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79" y="37"/>
                      </a:lnTo>
                      <a:lnTo>
                        <a:pt x="84" y="54"/>
                      </a:lnTo>
                      <a:lnTo>
                        <a:pt x="84" y="62"/>
                      </a:lnTo>
                      <a:lnTo>
                        <a:pt x="84" y="69"/>
                      </a:lnTo>
                      <a:lnTo>
                        <a:pt x="82" y="77"/>
                      </a:lnTo>
                      <a:lnTo>
                        <a:pt x="77" y="81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5" name="Freeform 5055"/>
                <p:cNvSpPr>
                  <a:spLocks/>
                </p:cNvSpPr>
                <p:nvPr/>
              </p:nvSpPr>
              <p:spPr bwMode="auto">
                <a:xfrm>
                  <a:off x="3938" y="1590"/>
                  <a:ext cx="84" cy="89"/>
                </a:xfrm>
                <a:custGeom>
                  <a:avLst/>
                  <a:gdLst/>
                  <a:ahLst/>
                  <a:cxnLst>
                    <a:cxn ang="0">
                      <a:pos x="77" y="81"/>
                    </a:cxn>
                    <a:cxn ang="0">
                      <a:pos x="77" y="81"/>
                    </a:cxn>
                    <a:cxn ang="0">
                      <a:pos x="72" y="86"/>
                    </a:cxn>
                    <a:cxn ang="0">
                      <a:pos x="65" y="86"/>
                    </a:cxn>
                    <a:cxn ang="0">
                      <a:pos x="57" y="89"/>
                    </a:cxn>
                    <a:cxn ang="0">
                      <a:pos x="50" y="86"/>
                    </a:cxn>
                    <a:cxn ang="0">
                      <a:pos x="32" y="79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5" y="49"/>
                    </a:cxn>
                    <a:cxn ang="0">
                      <a:pos x="0" y="32"/>
                    </a:cxn>
                    <a:cxn ang="0">
                      <a:pos x="0" y="24"/>
                    </a:cxn>
                    <a:cxn ang="0">
                      <a:pos x="0" y="17"/>
                    </a:cxn>
                    <a:cxn ang="0">
                      <a:pos x="3" y="10"/>
                    </a:cxn>
                    <a:cxn ang="0">
                      <a:pos x="7" y="5"/>
                    </a:cxn>
                    <a:cxn ang="0">
                      <a:pos x="7" y="5"/>
                    </a:cxn>
                    <a:cxn ang="0">
                      <a:pos x="12" y="2"/>
                    </a:cxn>
                    <a:cxn ang="0">
                      <a:pos x="20" y="0"/>
                    </a:cxn>
                    <a:cxn ang="0">
                      <a:pos x="27" y="0"/>
                    </a:cxn>
                    <a:cxn ang="0">
                      <a:pos x="35" y="0"/>
                    </a:cxn>
                    <a:cxn ang="0">
                      <a:pos x="52" y="7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79" y="37"/>
                    </a:cxn>
                    <a:cxn ang="0">
                      <a:pos x="84" y="54"/>
                    </a:cxn>
                    <a:cxn ang="0">
                      <a:pos x="84" y="62"/>
                    </a:cxn>
                    <a:cxn ang="0">
                      <a:pos x="84" y="69"/>
                    </a:cxn>
                    <a:cxn ang="0">
                      <a:pos x="82" y="77"/>
                    </a:cxn>
                    <a:cxn ang="0">
                      <a:pos x="77" y="81"/>
                    </a:cxn>
                  </a:cxnLst>
                  <a:rect l="0" t="0" r="r" b="b"/>
                  <a:pathLst>
                    <a:path w="84" h="89">
                      <a:moveTo>
                        <a:pt x="77" y="81"/>
                      </a:moveTo>
                      <a:lnTo>
                        <a:pt x="77" y="81"/>
                      </a:lnTo>
                      <a:lnTo>
                        <a:pt x="72" y="86"/>
                      </a:lnTo>
                      <a:lnTo>
                        <a:pt x="65" y="86"/>
                      </a:lnTo>
                      <a:lnTo>
                        <a:pt x="57" y="89"/>
                      </a:lnTo>
                      <a:lnTo>
                        <a:pt x="50" y="86"/>
                      </a:lnTo>
                      <a:lnTo>
                        <a:pt x="32" y="79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5" y="49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0" y="17"/>
                      </a:lnTo>
                      <a:lnTo>
                        <a:pt x="3" y="10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2" y="2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35" y="0"/>
                      </a:lnTo>
                      <a:lnTo>
                        <a:pt x="52" y="7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79" y="37"/>
                      </a:lnTo>
                      <a:lnTo>
                        <a:pt x="84" y="54"/>
                      </a:lnTo>
                      <a:lnTo>
                        <a:pt x="84" y="62"/>
                      </a:lnTo>
                      <a:lnTo>
                        <a:pt x="84" y="69"/>
                      </a:lnTo>
                      <a:lnTo>
                        <a:pt x="82" y="77"/>
                      </a:lnTo>
                      <a:lnTo>
                        <a:pt x="77" y="81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6" name="Freeform 5056"/>
                <p:cNvSpPr>
                  <a:spLocks/>
                </p:cNvSpPr>
                <p:nvPr/>
              </p:nvSpPr>
              <p:spPr bwMode="auto">
                <a:xfrm>
                  <a:off x="3938" y="1590"/>
                  <a:ext cx="84" cy="89"/>
                </a:xfrm>
                <a:custGeom>
                  <a:avLst/>
                  <a:gdLst/>
                  <a:ahLst/>
                  <a:cxnLst>
                    <a:cxn ang="0">
                      <a:pos x="77" y="81"/>
                    </a:cxn>
                    <a:cxn ang="0">
                      <a:pos x="77" y="81"/>
                    </a:cxn>
                    <a:cxn ang="0">
                      <a:pos x="72" y="86"/>
                    </a:cxn>
                    <a:cxn ang="0">
                      <a:pos x="65" y="86"/>
                    </a:cxn>
                    <a:cxn ang="0">
                      <a:pos x="57" y="89"/>
                    </a:cxn>
                    <a:cxn ang="0">
                      <a:pos x="50" y="86"/>
                    </a:cxn>
                    <a:cxn ang="0">
                      <a:pos x="32" y="79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5" y="49"/>
                    </a:cxn>
                    <a:cxn ang="0">
                      <a:pos x="0" y="32"/>
                    </a:cxn>
                    <a:cxn ang="0">
                      <a:pos x="0" y="24"/>
                    </a:cxn>
                    <a:cxn ang="0">
                      <a:pos x="0" y="17"/>
                    </a:cxn>
                    <a:cxn ang="0">
                      <a:pos x="3" y="10"/>
                    </a:cxn>
                    <a:cxn ang="0">
                      <a:pos x="7" y="5"/>
                    </a:cxn>
                    <a:cxn ang="0">
                      <a:pos x="7" y="5"/>
                    </a:cxn>
                    <a:cxn ang="0">
                      <a:pos x="12" y="2"/>
                    </a:cxn>
                    <a:cxn ang="0">
                      <a:pos x="20" y="0"/>
                    </a:cxn>
                    <a:cxn ang="0">
                      <a:pos x="27" y="0"/>
                    </a:cxn>
                    <a:cxn ang="0">
                      <a:pos x="35" y="0"/>
                    </a:cxn>
                    <a:cxn ang="0">
                      <a:pos x="52" y="7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79" y="37"/>
                    </a:cxn>
                    <a:cxn ang="0">
                      <a:pos x="84" y="54"/>
                    </a:cxn>
                    <a:cxn ang="0">
                      <a:pos x="84" y="62"/>
                    </a:cxn>
                    <a:cxn ang="0">
                      <a:pos x="84" y="69"/>
                    </a:cxn>
                    <a:cxn ang="0">
                      <a:pos x="82" y="77"/>
                    </a:cxn>
                    <a:cxn ang="0">
                      <a:pos x="77" y="81"/>
                    </a:cxn>
                    <a:cxn ang="0">
                      <a:pos x="77" y="81"/>
                    </a:cxn>
                  </a:cxnLst>
                  <a:rect l="0" t="0" r="r" b="b"/>
                  <a:pathLst>
                    <a:path w="84" h="89">
                      <a:moveTo>
                        <a:pt x="77" y="81"/>
                      </a:moveTo>
                      <a:lnTo>
                        <a:pt x="77" y="81"/>
                      </a:lnTo>
                      <a:lnTo>
                        <a:pt x="72" y="86"/>
                      </a:lnTo>
                      <a:lnTo>
                        <a:pt x="65" y="86"/>
                      </a:lnTo>
                      <a:lnTo>
                        <a:pt x="57" y="89"/>
                      </a:lnTo>
                      <a:lnTo>
                        <a:pt x="50" y="86"/>
                      </a:lnTo>
                      <a:lnTo>
                        <a:pt x="32" y="79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5" y="49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0" y="17"/>
                      </a:lnTo>
                      <a:lnTo>
                        <a:pt x="3" y="10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2" y="2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35" y="0"/>
                      </a:lnTo>
                      <a:lnTo>
                        <a:pt x="52" y="7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79" y="37"/>
                      </a:lnTo>
                      <a:lnTo>
                        <a:pt x="84" y="54"/>
                      </a:lnTo>
                      <a:lnTo>
                        <a:pt x="84" y="62"/>
                      </a:lnTo>
                      <a:lnTo>
                        <a:pt x="84" y="69"/>
                      </a:lnTo>
                      <a:lnTo>
                        <a:pt x="82" y="77"/>
                      </a:lnTo>
                      <a:lnTo>
                        <a:pt x="77" y="81"/>
                      </a:lnTo>
                      <a:lnTo>
                        <a:pt x="77" y="81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7" name="Freeform 5057"/>
                <p:cNvSpPr>
                  <a:spLocks/>
                </p:cNvSpPr>
                <p:nvPr/>
              </p:nvSpPr>
              <p:spPr bwMode="auto">
                <a:xfrm>
                  <a:off x="4489" y="261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8" name="Freeform 5058"/>
                <p:cNvSpPr>
                  <a:spLocks/>
                </p:cNvSpPr>
                <p:nvPr/>
              </p:nvSpPr>
              <p:spPr bwMode="auto">
                <a:xfrm>
                  <a:off x="4489" y="261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9" name="Freeform 5059"/>
                <p:cNvSpPr>
                  <a:spLocks/>
                </p:cNvSpPr>
                <p:nvPr/>
              </p:nvSpPr>
              <p:spPr bwMode="auto">
                <a:xfrm>
                  <a:off x="4489" y="261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e 1020"/>
              <p:cNvGrpSpPr/>
              <p:nvPr/>
            </p:nvGrpSpPr>
            <p:grpSpPr>
              <a:xfrm>
                <a:off x="6800422" y="3751728"/>
                <a:ext cx="1979292" cy="2937335"/>
                <a:chOff x="6862511" y="1506275"/>
                <a:chExt cx="1842726" cy="2778162"/>
              </a:xfrm>
            </p:grpSpPr>
            <p:sp>
              <p:nvSpPr>
                <p:cNvPr id="2357" name="Freeform 5061"/>
                <p:cNvSpPr>
                  <a:spLocks/>
                </p:cNvSpPr>
                <p:nvPr/>
              </p:nvSpPr>
              <p:spPr bwMode="auto">
                <a:xfrm>
                  <a:off x="7319282" y="3757274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55" h="52">
                      <a:moveTo>
                        <a:pt x="55" y="27"/>
                      </a:move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5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8" name="Freeform 5062"/>
                <p:cNvSpPr>
                  <a:spLocks/>
                </p:cNvSpPr>
                <p:nvPr/>
              </p:nvSpPr>
              <p:spPr bwMode="auto">
                <a:xfrm>
                  <a:off x="7319282" y="3757274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55" h="52">
                      <a:moveTo>
                        <a:pt x="55" y="27"/>
                      </a:move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5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9" name="Freeform 5063"/>
                <p:cNvSpPr>
                  <a:spLocks/>
                </p:cNvSpPr>
                <p:nvPr/>
              </p:nvSpPr>
              <p:spPr bwMode="auto">
                <a:xfrm>
                  <a:off x="7319282" y="3757274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5" y="27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55" h="52">
                      <a:moveTo>
                        <a:pt x="55" y="27"/>
                      </a:move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5" y="27"/>
                      </a:lnTo>
                      <a:lnTo>
                        <a:pt x="55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0" name="Freeform 5064"/>
                <p:cNvSpPr>
                  <a:spLocks/>
                </p:cNvSpPr>
                <p:nvPr/>
              </p:nvSpPr>
              <p:spPr bwMode="auto">
                <a:xfrm>
                  <a:off x="7125311" y="349760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52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52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1" name="Freeform 5065"/>
                <p:cNvSpPr>
                  <a:spLocks/>
                </p:cNvSpPr>
                <p:nvPr/>
              </p:nvSpPr>
              <p:spPr bwMode="auto">
                <a:xfrm>
                  <a:off x="7125311" y="349760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52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52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2" name="Freeform 5066"/>
                <p:cNvSpPr>
                  <a:spLocks/>
                </p:cNvSpPr>
                <p:nvPr/>
              </p:nvSpPr>
              <p:spPr bwMode="auto">
                <a:xfrm>
                  <a:off x="7125311" y="349760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52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52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3" name="Freeform 5067"/>
                <p:cNvSpPr>
                  <a:spLocks/>
                </p:cNvSpPr>
                <p:nvPr/>
              </p:nvSpPr>
              <p:spPr bwMode="auto">
                <a:xfrm>
                  <a:off x="7370903" y="382297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4" name="Freeform 5068"/>
                <p:cNvSpPr>
                  <a:spLocks/>
                </p:cNvSpPr>
                <p:nvPr/>
              </p:nvSpPr>
              <p:spPr bwMode="auto">
                <a:xfrm>
                  <a:off x="7370903" y="382297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5" name="Freeform 5069"/>
                <p:cNvSpPr>
                  <a:spLocks/>
                </p:cNvSpPr>
                <p:nvPr/>
              </p:nvSpPr>
              <p:spPr bwMode="auto">
                <a:xfrm>
                  <a:off x="7370903" y="382297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6" name="Freeform 5070"/>
                <p:cNvSpPr>
                  <a:spLocks/>
                </p:cNvSpPr>
                <p:nvPr/>
              </p:nvSpPr>
              <p:spPr bwMode="auto">
                <a:xfrm>
                  <a:off x="7358389" y="388085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7" name="Freeform 5071"/>
                <p:cNvSpPr>
                  <a:spLocks/>
                </p:cNvSpPr>
                <p:nvPr/>
              </p:nvSpPr>
              <p:spPr bwMode="auto">
                <a:xfrm>
                  <a:off x="7358389" y="388085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8" name="Freeform 5072"/>
                <p:cNvSpPr>
                  <a:spLocks/>
                </p:cNvSpPr>
                <p:nvPr/>
              </p:nvSpPr>
              <p:spPr bwMode="auto">
                <a:xfrm>
                  <a:off x="7358389" y="388085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9" name="Freeform 5073"/>
                <p:cNvSpPr>
                  <a:spLocks/>
                </p:cNvSpPr>
                <p:nvPr/>
              </p:nvSpPr>
              <p:spPr bwMode="auto">
                <a:xfrm>
                  <a:off x="7323975" y="380733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0" name="Freeform 5074"/>
                <p:cNvSpPr>
                  <a:spLocks/>
                </p:cNvSpPr>
                <p:nvPr/>
              </p:nvSpPr>
              <p:spPr bwMode="auto">
                <a:xfrm>
                  <a:off x="7323975" y="380733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1" name="Freeform 5075"/>
                <p:cNvSpPr>
                  <a:spLocks/>
                </p:cNvSpPr>
                <p:nvPr/>
              </p:nvSpPr>
              <p:spPr bwMode="auto">
                <a:xfrm>
                  <a:off x="7323975" y="380733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2" name="Freeform 5076"/>
                <p:cNvSpPr>
                  <a:spLocks/>
                </p:cNvSpPr>
                <p:nvPr/>
              </p:nvSpPr>
              <p:spPr bwMode="auto">
                <a:xfrm>
                  <a:off x="7164418" y="356330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3" name="Freeform 5077"/>
                <p:cNvSpPr>
                  <a:spLocks/>
                </p:cNvSpPr>
                <p:nvPr/>
              </p:nvSpPr>
              <p:spPr bwMode="auto">
                <a:xfrm>
                  <a:off x="7164418" y="356330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4" name="Freeform 5078"/>
                <p:cNvSpPr>
                  <a:spLocks/>
                </p:cNvSpPr>
                <p:nvPr/>
              </p:nvSpPr>
              <p:spPr bwMode="auto">
                <a:xfrm>
                  <a:off x="7164418" y="356330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5" name="Freeform 5079"/>
                <p:cNvSpPr>
                  <a:spLocks/>
                </p:cNvSpPr>
                <p:nvPr/>
              </p:nvSpPr>
              <p:spPr bwMode="auto">
                <a:xfrm>
                  <a:off x="7211346" y="3624311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52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6" name="Freeform 5080"/>
                <p:cNvSpPr>
                  <a:spLocks/>
                </p:cNvSpPr>
                <p:nvPr/>
              </p:nvSpPr>
              <p:spPr bwMode="auto">
                <a:xfrm>
                  <a:off x="7211346" y="3624311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52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7" name="Freeform 5081"/>
                <p:cNvSpPr>
                  <a:spLocks/>
                </p:cNvSpPr>
                <p:nvPr/>
              </p:nvSpPr>
              <p:spPr bwMode="auto">
                <a:xfrm>
                  <a:off x="7211346" y="3624311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52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52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8" name="Freeform 5082"/>
                <p:cNvSpPr>
                  <a:spLocks/>
                </p:cNvSpPr>
                <p:nvPr/>
              </p:nvSpPr>
              <p:spPr bwMode="auto">
                <a:xfrm>
                  <a:off x="7280175" y="3691575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55" y="24"/>
                    </a:cxn>
                    <a:cxn ang="0">
                      <a:pos x="55" y="24"/>
                    </a:cxn>
                    <a:cxn ang="0">
                      <a:pos x="53" y="34"/>
                    </a:cxn>
                    <a:cxn ang="0">
                      <a:pos x="48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3" y="15"/>
                    </a:cxn>
                    <a:cxn ang="0">
                      <a:pos x="55" y="24"/>
                    </a:cxn>
                  </a:cxnLst>
                  <a:rect l="0" t="0" r="r" b="b"/>
                  <a:pathLst>
                    <a:path w="55" h="52">
                      <a:moveTo>
                        <a:pt x="55" y="24"/>
                      </a:moveTo>
                      <a:lnTo>
                        <a:pt x="55" y="24"/>
                      </a:lnTo>
                      <a:lnTo>
                        <a:pt x="53" y="34"/>
                      </a:lnTo>
                      <a:lnTo>
                        <a:pt x="48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3" y="15"/>
                      </a:lnTo>
                      <a:lnTo>
                        <a:pt x="55" y="24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9" name="Freeform 5083"/>
                <p:cNvSpPr>
                  <a:spLocks/>
                </p:cNvSpPr>
                <p:nvPr/>
              </p:nvSpPr>
              <p:spPr bwMode="auto">
                <a:xfrm>
                  <a:off x="7280175" y="3691575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55" y="24"/>
                    </a:cxn>
                    <a:cxn ang="0">
                      <a:pos x="55" y="24"/>
                    </a:cxn>
                    <a:cxn ang="0">
                      <a:pos x="53" y="34"/>
                    </a:cxn>
                    <a:cxn ang="0">
                      <a:pos x="48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3" y="15"/>
                    </a:cxn>
                    <a:cxn ang="0">
                      <a:pos x="55" y="24"/>
                    </a:cxn>
                  </a:cxnLst>
                  <a:rect l="0" t="0" r="r" b="b"/>
                  <a:pathLst>
                    <a:path w="55" h="52">
                      <a:moveTo>
                        <a:pt x="55" y="24"/>
                      </a:moveTo>
                      <a:lnTo>
                        <a:pt x="55" y="24"/>
                      </a:lnTo>
                      <a:lnTo>
                        <a:pt x="53" y="34"/>
                      </a:lnTo>
                      <a:lnTo>
                        <a:pt x="48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3" y="15"/>
                      </a:lnTo>
                      <a:lnTo>
                        <a:pt x="55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0" name="Freeform 5084"/>
                <p:cNvSpPr>
                  <a:spLocks/>
                </p:cNvSpPr>
                <p:nvPr/>
              </p:nvSpPr>
              <p:spPr bwMode="auto">
                <a:xfrm>
                  <a:off x="7280175" y="3691575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55" y="24"/>
                    </a:cxn>
                    <a:cxn ang="0">
                      <a:pos x="55" y="24"/>
                    </a:cxn>
                    <a:cxn ang="0">
                      <a:pos x="53" y="34"/>
                    </a:cxn>
                    <a:cxn ang="0">
                      <a:pos x="48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10" y="4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3" y="15"/>
                    </a:cxn>
                    <a:cxn ang="0">
                      <a:pos x="55" y="24"/>
                    </a:cxn>
                    <a:cxn ang="0">
                      <a:pos x="55" y="24"/>
                    </a:cxn>
                  </a:cxnLst>
                  <a:rect l="0" t="0" r="r" b="b"/>
                  <a:pathLst>
                    <a:path w="55" h="52">
                      <a:moveTo>
                        <a:pt x="55" y="24"/>
                      </a:moveTo>
                      <a:lnTo>
                        <a:pt x="55" y="24"/>
                      </a:lnTo>
                      <a:lnTo>
                        <a:pt x="53" y="34"/>
                      </a:lnTo>
                      <a:lnTo>
                        <a:pt x="48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10" y="4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3" y="15"/>
                      </a:lnTo>
                      <a:lnTo>
                        <a:pt x="55" y="24"/>
                      </a:lnTo>
                      <a:lnTo>
                        <a:pt x="55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1" name="Freeform 5085"/>
                <p:cNvSpPr>
                  <a:spLocks/>
                </p:cNvSpPr>
                <p:nvPr/>
              </p:nvSpPr>
              <p:spPr bwMode="auto">
                <a:xfrm>
                  <a:off x="7284868" y="372598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2" name="Freeform 5086"/>
                <p:cNvSpPr>
                  <a:spLocks/>
                </p:cNvSpPr>
                <p:nvPr/>
              </p:nvSpPr>
              <p:spPr bwMode="auto">
                <a:xfrm>
                  <a:off x="7284868" y="372598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3" name="Freeform 5087"/>
                <p:cNvSpPr>
                  <a:spLocks/>
                </p:cNvSpPr>
                <p:nvPr/>
              </p:nvSpPr>
              <p:spPr bwMode="auto">
                <a:xfrm>
                  <a:off x="7284868" y="372598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4" name="Freeform 5088"/>
                <p:cNvSpPr>
                  <a:spLocks/>
                </p:cNvSpPr>
                <p:nvPr/>
              </p:nvSpPr>
              <p:spPr bwMode="auto">
                <a:xfrm>
                  <a:off x="7226989" y="3571125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4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5" name="Freeform 5089"/>
                <p:cNvSpPr>
                  <a:spLocks/>
                </p:cNvSpPr>
                <p:nvPr/>
              </p:nvSpPr>
              <p:spPr bwMode="auto">
                <a:xfrm>
                  <a:off x="7226989" y="3571125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4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6" name="Freeform 5090"/>
                <p:cNvSpPr>
                  <a:spLocks/>
                </p:cNvSpPr>
                <p:nvPr/>
              </p:nvSpPr>
              <p:spPr bwMode="auto">
                <a:xfrm>
                  <a:off x="7226989" y="3571125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4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7" name="Freeform 5091"/>
                <p:cNvSpPr>
                  <a:spLocks/>
                </p:cNvSpPr>
                <p:nvPr/>
              </p:nvSpPr>
              <p:spPr bwMode="auto">
                <a:xfrm>
                  <a:off x="7253582" y="36477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8" name="Freeform 5092"/>
                <p:cNvSpPr>
                  <a:spLocks/>
                </p:cNvSpPr>
                <p:nvPr/>
              </p:nvSpPr>
              <p:spPr bwMode="auto">
                <a:xfrm>
                  <a:off x="7253582" y="36477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9" name="Freeform 5093"/>
                <p:cNvSpPr>
                  <a:spLocks/>
                </p:cNvSpPr>
                <p:nvPr/>
              </p:nvSpPr>
              <p:spPr bwMode="auto">
                <a:xfrm>
                  <a:off x="7253582" y="36477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0" name="Freeform 5094"/>
                <p:cNvSpPr>
                  <a:spLocks/>
                </p:cNvSpPr>
                <p:nvPr/>
              </p:nvSpPr>
              <p:spPr bwMode="auto">
                <a:xfrm>
                  <a:off x="7187882" y="350855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1" name="Freeform 5095"/>
                <p:cNvSpPr>
                  <a:spLocks/>
                </p:cNvSpPr>
                <p:nvPr/>
              </p:nvSpPr>
              <p:spPr bwMode="auto">
                <a:xfrm>
                  <a:off x="7187882" y="350855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2" name="Freeform 5096"/>
                <p:cNvSpPr>
                  <a:spLocks/>
                </p:cNvSpPr>
                <p:nvPr/>
              </p:nvSpPr>
              <p:spPr bwMode="auto">
                <a:xfrm>
                  <a:off x="7187882" y="350855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0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3" name="Freeform 5097"/>
                <p:cNvSpPr>
                  <a:spLocks/>
                </p:cNvSpPr>
                <p:nvPr/>
              </p:nvSpPr>
              <p:spPr bwMode="auto">
                <a:xfrm>
                  <a:off x="7145646" y="343503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4" name="Freeform 5098"/>
                <p:cNvSpPr>
                  <a:spLocks/>
                </p:cNvSpPr>
                <p:nvPr/>
              </p:nvSpPr>
              <p:spPr bwMode="auto">
                <a:xfrm>
                  <a:off x="7145646" y="343503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5" name="Freeform 5099"/>
                <p:cNvSpPr>
                  <a:spLocks/>
                </p:cNvSpPr>
                <p:nvPr/>
              </p:nvSpPr>
              <p:spPr bwMode="auto">
                <a:xfrm>
                  <a:off x="7145646" y="343503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6" name="Freeform 5100"/>
                <p:cNvSpPr>
                  <a:spLocks/>
                </p:cNvSpPr>
                <p:nvPr/>
              </p:nvSpPr>
              <p:spPr bwMode="auto">
                <a:xfrm>
                  <a:off x="7389675" y="396219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7" name="Freeform 5101"/>
                <p:cNvSpPr>
                  <a:spLocks/>
                </p:cNvSpPr>
                <p:nvPr/>
              </p:nvSpPr>
              <p:spPr bwMode="auto">
                <a:xfrm>
                  <a:off x="7389675" y="396219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8" name="Freeform 5102"/>
                <p:cNvSpPr>
                  <a:spLocks/>
                </p:cNvSpPr>
                <p:nvPr/>
              </p:nvSpPr>
              <p:spPr bwMode="auto">
                <a:xfrm>
                  <a:off x="7389675" y="396219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9" name="Freeform 5103"/>
                <p:cNvSpPr>
                  <a:spLocks/>
                </p:cNvSpPr>
                <p:nvPr/>
              </p:nvSpPr>
              <p:spPr bwMode="auto">
                <a:xfrm>
                  <a:off x="7481967" y="4095159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0" name="Freeform 5104"/>
                <p:cNvSpPr>
                  <a:spLocks/>
                </p:cNvSpPr>
                <p:nvPr/>
              </p:nvSpPr>
              <p:spPr bwMode="auto">
                <a:xfrm>
                  <a:off x="7481967" y="4095159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1" name="Freeform 5105"/>
                <p:cNvSpPr>
                  <a:spLocks/>
                </p:cNvSpPr>
                <p:nvPr/>
              </p:nvSpPr>
              <p:spPr bwMode="auto">
                <a:xfrm>
                  <a:off x="7481967" y="4095159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2" name="Freeform 5106"/>
                <p:cNvSpPr>
                  <a:spLocks/>
                </p:cNvSpPr>
                <p:nvPr/>
              </p:nvSpPr>
              <p:spPr bwMode="auto">
                <a:xfrm>
                  <a:off x="7431910" y="4027895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8" y="53"/>
                    </a:cxn>
                    <a:cxn ang="0">
                      <a:pos x="28" y="53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3" name="Freeform 5107"/>
                <p:cNvSpPr>
                  <a:spLocks/>
                </p:cNvSpPr>
                <p:nvPr/>
              </p:nvSpPr>
              <p:spPr bwMode="auto">
                <a:xfrm>
                  <a:off x="7431910" y="4027895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8" y="53"/>
                    </a:cxn>
                    <a:cxn ang="0">
                      <a:pos x="28" y="53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4" name="Freeform 5108"/>
                <p:cNvSpPr>
                  <a:spLocks/>
                </p:cNvSpPr>
                <p:nvPr/>
              </p:nvSpPr>
              <p:spPr bwMode="auto">
                <a:xfrm>
                  <a:off x="7431910" y="4027895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8" y="53"/>
                    </a:cxn>
                    <a:cxn ang="0">
                      <a:pos x="28" y="53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5" name="Freeform 5109"/>
                <p:cNvSpPr>
                  <a:spLocks/>
                </p:cNvSpPr>
                <p:nvPr/>
              </p:nvSpPr>
              <p:spPr bwMode="auto">
                <a:xfrm>
                  <a:off x="7444424" y="397001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6" name="Freeform 5110"/>
                <p:cNvSpPr>
                  <a:spLocks/>
                </p:cNvSpPr>
                <p:nvPr/>
              </p:nvSpPr>
              <p:spPr bwMode="auto">
                <a:xfrm>
                  <a:off x="7444424" y="397001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7" name="Freeform 5111"/>
                <p:cNvSpPr>
                  <a:spLocks/>
                </p:cNvSpPr>
                <p:nvPr/>
              </p:nvSpPr>
              <p:spPr bwMode="auto">
                <a:xfrm>
                  <a:off x="7444424" y="397001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8" name="Freeform 5112"/>
                <p:cNvSpPr>
                  <a:spLocks/>
                </p:cNvSpPr>
                <p:nvPr/>
              </p:nvSpPr>
              <p:spPr bwMode="auto">
                <a:xfrm>
                  <a:off x="7478839" y="4043538"/>
                  <a:ext cx="86036" cy="8290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8"/>
                    </a:cxn>
                    <a:cxn ang="0">
                      <a:pos x="55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5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8"/>
                      </a:lnTo>
                      <a:lnTo>
                        <a:pt x="55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9" name="Freeform 5113"/>
                <p:cNvSpPr>
                  <a:spLocks/>
                </p:cNvSpPr>
                <p:nvPr/>
              </p:nvSpPr>
              <p:spPr bwMode="auto">
                <a:xfrm>
                  <a:off x="7478839" y="4043538"/>
                  <a:ext cx="86036" cy="8290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8"/>
                    </a:cxn>
                    <a:cxn ang="0">
                      <a:pos x="55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5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8"/>
                      </a:lnTo>
                      <a:lnTo>
                        <a:pt x="55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0" name="Freeform 5114"/>
                <p:cNvSpPr>
                  <a:spLocks/>
                </p:cNvSpPr>
                <p:nvPr/>
              </p:nvSpPr>
              <p:spPr bwMode="auto">
                <a:xfrm>
                  <a:off x="7478839" y="4043538"/>
                  <a:ext cx="86036" cy="8290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5"/>
                    </a:cxn>
                    <a:cxn ang="0">
                      <a:pos x="55" y="28"/>
                    </a:cxn>
                    <a:cxn ang="0">
                      <a:pos x="55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5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5"/>
                      </a:lnTo>
                      <a:lnTo>
                        <a:pt x="55" y="28"/>
                      </a:lnTo>
                      <a:lnTo>
                        <a:pt x="55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1" name="Freeform 5115"/>
                <p:cNvSpPr>
                  <a:spLocks/>
                </p:cNvSpPr>
                <p:nvPr/>
              </p:nvSpPr>
              <p:spPr bwMode="auto">
                <a:xfrm>
                  <a:off x="7521074" y="4160859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2" name="Freeform 5116"/>
                <p:cNvSpPr>
                  <a:spLocks/>
                </p:cNvSpPr>
                <p:nvPr/>
              </p:nvSpPr>
              <p:spPr bwMode="auto">
                <a:xfrm>
                  <a:off x="7521074" y="4160859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3" name="Freeform 5117"/>
                <p:cNvSpPr>
                  <a:spLocks/>
                </p:cNvSpPr>
                <p:nvPr/>
              </p:nvSpPr>
              <p:spPr bwMode="auto">
                <a:xfrm>
                  <a:off x="7521074" y="4160859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4" name="Freeform 5118"/>
                <p:cNvSpPr>
                  <a:spLocks/>
                </p:cNvSpPr>
                <p:nvPr/>
              </p:nvSpPr>
              <p:spPr bwMode="auto">
                <a:xfrm>
                  <a:off x="7517946" y="4126445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9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5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5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5" name="Freeform 5119"/>
                <p:cNvSpPr>
                  <a:spLocks/>
                </p:cNvSpPr>
                <p:nvPr/>
              </p:nvSpPr>
              <p:spPr bwMode="auto">
                <a:xfrm>
                  <a:off x="7517946" y="4126445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9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5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5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6" name="Freeform 5120"/>
                <p:cNvSpPr>
                  <a:spLocks/>
                </p:cNvSpPr>
                <p:nvPr/>
              </p:nvSpPr>
              <p:spPr bwMode="auto">
                <a:xfrm>
                  <a:off x="7517946" y="4126445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9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5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5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7" name="Freeform 5121"/>
                <p:cNvSpPr>
                  <a:spLocks/>
                </p:cNvSpPr>
                <p:nvPr/>
              </p:nvSpPr>
              <p:spPr bwMode="auto">
                <a:xfrm>
                  <a:off x="7549231" y="420309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8" name="Freeform 5122"/>
                <p:cNvSpPr>
                  <a:spLocks/>
                </p:cNvSpPr>
                <p:nvPr/>
              </p:nvSpPr>
              <p:spPr bwMode="auto">
                <a:xfrm>
                  <a:off x="7549231" y="420309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9" name="Freeform 5123"/>
                <p:cNvSpPr>
                  <a:spLocks/>
                </p:cNvSpPr>
                <p:nvPr/>
              </p:nvSpPr>
              <p:spPr bwMode="auto">
                <a:xfrm>
                  <a:off x="7549231" y="420309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0" name="Freeform 5124"/>
                <p:cNvSpPr>
                  <a:spLocks/>
                </p:cNvSpPr>
                <p:nvPr/>
              </p:nvSpPr>
              <p:spPr bwMode="auto">
                <a:xfrm>
                  <a:off x="7591467" y="377604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2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52" h="52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2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1" name="Freeform 5125"/>
                <p:cNvSpPr>
                  <a:spLocks/>
                </p:cNvSpPr>
                <p:nvPr/>
              </p:nvSpPr>
              <p:spPr bwMode="auto">
                <a:xfrm>
                  <a:off x="7591467" y="377604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2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52" h="52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2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2" name="Freeform 5126"/>
                <p:cNvSpPr>
                  <a:spLocks/>
                </p:cNvSpPr>
                <p:nvPr/>
              </p:nvSpPr>
              <p:spPr bwMode="auto">
                <a:xfrm>
                  <a:off x="7591467" y="377604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2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52" h="52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2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3" name="Freeform 5127"/>
                <p:cNvSpPr>
                  <a:spLocks/>
                </p:cNvSpPr>
                <p:nvPr/>
              </p:nvSpPr>
              <p:spPr bwMode="auto">
                <a:xfrm>
                  <a:off x="7638396" y="372286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4"/>
                    </a:cxn>
                    <a:cxn ang="0">
                      <a:pos x="49" y="14"/>
                    </a:cxn>
                    <a:cxn ang="0">
                      <a:pos x="52" y="27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2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4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4"/>
                      </a:lnTo>
                      <a:lnTo>
                        <a:pt x="49" y="14"/>
                      </a:lnTo>
                      <a:lnTo>
                        <a:pt x="52" y="27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2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4" name="Freeform 5128"/>
                <p:cNvSpPr>
                  <a:spLocks/>
                </p:cNvSpPr>
                <p:nvPr/>
              </p:nvSpPr>
              <p:spPr bwMode="auto">
                <a:xfrm>
                  <a:off x="7638396" y="372286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4"/>
                    </a:cxn>
                    <a:cxn ang="0">
                      <a:pos x="49" y="14"/>
                    </a:cxn>
                    <a:cxn ang="0">
                      <a:pos x="52" y="27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2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4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4"/>
                      </a:lnTo>
                      <a:lnTo>
                        <a:pt x="49" y="14"/>
                      </a:lnTo>
                      <a:lnTo>
                        <a:pt x="52" y="27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2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4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5" name="Freeform 5129"/>
                <p:cNvSpPr>
                  <a:spLocks/>
                </p:cNvSpPr>
                <p:nvPr/>
              </p:nvSpPr>
              <p:spPr bwMode="auto">
                <a:xfrm>
                  <a:off x="7638396" y="372286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4"/>
                    </a:cxn>
                    <a:cxn ang="0">
                      <a:pos x="49" y="14"/>
                    </a:cxn>
                    <a:cxn ang="0">
                      <a:pos x="52" y="27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2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4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4"/>
                      </a:lnTo>
                      <a:lnTo>
                        <a:pt x="49" y="14"/>
                      </a:lnTo>
                      <a:lnTo>
                        <a:pt x="52" y="27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2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4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6" name="Freeform 5130"/>
                <p:cNvSpPr>
                  <a:spLocks/>
                </p:cNvSpPr>
                <p:nvPr/>
              </p:nvSpPr>
              <p:spPr bwMode="auto">
                <a:xfrm>
                  <a:off x="7677503" y="365246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9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9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7" name="Freeform 5131"/>
                <p:cNvSpPr>
                  <a:spLocks/>
                </p:cNvSpPr>
                <p:nvPr/>
              </p:nvSpPr>
              <p:spPr bwMode="auto">
                <a:xfrm>
                  <a:off x="7677503" y="365246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9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9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8" name="Freeform 5132"/>
                <p:cNvSpPr>
                  <a:spLocks/>
                </p:cNvSpPr>
                <p:nvPr/>
              </p:nvSpPr>
              <p:spPr bwMode="auto">
                <a:xfrm>
                  <a:off x="7677503" y="365246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7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9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7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9" name="Freeform 5133"/>
                <p:cNvSpPr>
                  <a:spLocks/>
                </p:cNvSpPr>
                <p:nvPr/>
              </p:nvSpPr>
              <p:spPr bwMode="auto">
                <a:xfrm>
                  <a:off x="7625881" y="365559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8"/>
                    </a:cxn>
                    <a:cxn ang="0">
                      <a:pos x="0" y="38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52" h="52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0" name="Freeform 5134"/>
                <p:cNvSpPr>
                  <a:spLocks/>
                </p:cNvSpPr>
                <p:nvPr/>
              </p:nvSpPr>
              <p:spPr bwMode="auto">
                <a:xfrm>
                  <a:off x="7625881" y="365559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8"/>
                    </a:cxn>
                    <a:cxn ang="0">
                      <a:pos x="0" y="38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52" h="52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5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1" name="Freeform 5135"/>
                <p:cNvSpPr>
                  <a:spLocks/>
                </p:cNvSpPr>
                <p:nvPr/>
              </p:nvSpPr>
              <p:spPr bwMode="auto">
                <a:xfrm>
                  <a:off x="7625881" y="365559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10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8"/>
                    </a:cxn>
                    <a:cxn ang="0">
                      <a:pos x="0" y="38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52" h="52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1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2" name="Freeform 5136"/>
                <p:cNvSpPr>
                  <a:spLocks/>
                </p:cNvSpPr>
                <p:nvPr/>
              </p:nvSpPr>
              <p:spPr bwMode="auto">
                <a:xfrm>
                  <a:off x="7575824" y="371816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3" name="Freeform 5137"/>
                <p:cNvSpPr>
                  <a:spLocks/>
                </p:cNvSpPr>
                <p:nvPr/>
              </p:nvSpPr>
              <p:spPr bwMode="auto">
                <a:xfrm>
                  <a:off x="7575824" y="371816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4" name="Freeform 5138"/>
                <p:cNvSpPr>
                  <a:spLocks/>
                </p:cNvSpPr>
                <p:nvPr/>
              </p:nvSpPr>
              <p:spPr bwMode="auto">
                <a:xfrm>
                  <a:off x="7575824" y="371816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5" name="Freeform 5139"/>
                <p:cNvSpPr>
                  <a:spLocks/>
                </p:cNvSpPr>
                <p:nvPr/>
              </p:nvSpPr>
              <p:spPr bwMode="auto">
                <a:xfrm>
                  <a:off x="7525767" y="378386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7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5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7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6" name="Freeform 5140"/>
                <p:cNvSpPr>
                  <a:spLocks/>
                </p:cNvSpPr>
                <p:nvPr/>
              </p:nvSpPr>
              <p:spPr bwMode="auto">
                <a:xfrm>
                  <a:off x="7525767" y="378386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7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5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7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7" name="Freeform 5141"/>
                <p:cNvSpPr>
                  <a:spLocks/>
                </p:cNvSpPr>
                <p:nvPr/>
              </p:nvSpPr>
              <p:spPr bwMode="auto">
                <a:xfrm>
                  <a:off x="7525767" y="378386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7" y="0"/>
                    </a:cxn>
                    <a:cxn ang="0">
                      <a:pos x="35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5"/>
                    </a:cxn>
                    <a:cxn ang="0">
                      <a:pos x="15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7" y="0"/>
                      </a:lnTo>
                      <a:lnTo>
                        <a:pt x="35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8" name="Freeform 5142"/>
                <p:cNvSpPr>
                  <a:spLocks/>
                </p:cNvSpPr>
                <p:nvPr/>
              </p:nvSpPr>
              <p:spPr bwMode="auto">
                <a:xfrm>
                  <a:off x="7439732" y="3846438"/>
                  <a:ext cx="132964" cy="139221"/>
                </a:xfrm>
                <a:custGeom>
                  <a:avLst/>
                  <a:gdLst/>
                  <a:ahLst/>
                  <a:cxnLst>
                    <a:cxn ang="0">
                      <a:pos x="77" y="82"/>
                    </a:cxn>
                    <a:cxn ang="0">
                      <a:pos x="77" y="82"/>
                    </a:cxn>
                    <a:cxn ang="0">
                      <a:pos x="72" y="87"/>
                    </a:cxn>
                    <a:cxn ang="0">
                      <a:pos x="65" y="89"/>
                    </a:cxn>
                    <a:cxn ang="0">
                      <a:pos x="57" y="89"/>
                    </a:cxn>
                    <a:cxn ang="0">
                      <a:pos x="50" y="87"/>
                    </a:cxn>
                    <a:cxn ang="0">
                      <a:pos x="32" y="79"/>
                    </a:cxn>
                    <a:cxn ang="0">
                      <a:pos x="18" y="67"/>
                    </a:cxn>
                    <a:cxn ang="0">
                      <a:pos x="18" y="67"/>
                    </a:cxn>
                    <a:cxn ang="0">
                      <a:pos x="5" y="50"/>
                    </a:cxn>
                    <a:cxn ang="0">
                      <a:pos x="0" y="32"/>
                    </a:cxn>
                    <a:cxn ang="0">
                      <a:pos x="0" y="25"/>
                    </a:cxn>
                    <a:cxn ang="0">
                      <a:pos x="0" y="17"/>
                    </a:cxn>
                    <a:cxn ang="0">
                      <a:pos x="3" y="12"/>
                    </a:cxn>
                    <a:cxn ang="0">
                      <a:pos x="8" y="5"/>
                    </a:cxn>
                    <a:cxn ang="0">
                      <a:pos x="8" y="5"/>
                    </a:cxn>
                    <a:cxn ang="0">
                      <a:pos x="13" y="2"/>
                    </a:cxn>
                    <a:cxn ang="0">
                      <a:pos x="20" y="0"/>
                    </a:cxn>
                    <a:cxn ang="0">
                      <a:pos x="27" y="0"/>
                    </a:cxn>
                    <a:cxn ang="0">
                      <a:pos x="35" y="0"/>
                    </a:cxn>
                    <a:cxn ang="0">
                      <a:pos x="52" y="7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80" y="37"/>
                    </a:cxn>
                    <a:cxn ang="0">
                      <a:pos x="85" y="54"/>
                    </a:cxn>
                    <a:cxn ang="0">
                      <a:pos x="85" y="64"/>
                    </a:cxn>
                    <a:cxn ang="0">
                      <a:pos x="85" y="72"/>
                    </a:cxn>
                    <a:cxn ang="0">
                      <a:pos x="82" y="77"/>
                    </a:cxn>
                    <a:cxn ang="0">
                      <a:pos x="77" y="82"/>
                    </a:cxn>
                  </a:cxnLst>
                  <a:rect l="0" t="0" r="r" b="b"/>
                  <a:pathLst>
                    <a:path w="85" h="89">
                      <a:moveTo>
                        <a:pt x="77" y="82"/>
                      </a:moveTo>
                      <a:lnTo>
                        <a:pt x="77" y="82"/>
                      </a:lnTo>
                      <a:lnTo>
                        <a:pt x="72" y="87"/>
                      </a:lnTo>
                      <a:lnTo>
                        <a:pt x="65" y="89"/>
                      </a:lnTo>
                      <a:lnTo>
                        <a:pt x="57" y="89"/>
                      </a:lnTo>
                      <a:lnTo>
                        <a:pt x="50" y="87"/>
                      </a:lnTo>
                      <a:lnTo>
                        <a:pt x="32" y="79"/>
                      </a:lnTo>
                      <a:lnTo>
                        <a:pt x="18" y="67"/>
                      </a:lnTo>
                      <a:lnTo>
                        <a:pt x="18" y="67"/>
                      </a:lnTo>
                      <a:lnTo>
                        <a:pt x="5" y="50"/>
                      </a:lnTo>
                      <a:lnTo>
                        <a:pt x="0" y="32"/>
                      </a:lnTo>
                      <a:lnTo>
                        <a:pt x="0" y="25"/>
                      </a:lnTo>
                      <a:lnTo>
                        <a:pt x="0" y="17"/>
                      </a:lnTo>
                      <a:lnTo>
                        <a:pt x="3" y="12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3" y="2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35" y="0"/>
                      </a:lnTo>
                      <a:lnTo>
                        <a:pt x="52" y="7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80" y="37"/>
                      </a:lnTo>
                      <a:lnTo>
                        <a:pt x="85" y="54"/>
                      </a:lnTo>
                      <a:lnTo>
                        <a:pt x="85" y="64"/>
                      </a:lnTo>
                      <a:lnTo>
                        <a:pt x="85" y="72"/>
                      </a:lnTo>
                      <a:lnTo>
                        <a:pt x="82" y="77"/>
                      </a:lnTo>
                      <a:lnTo>
                        <a:pt x="77" y="82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9" name="Freeform 5143"/>
                <p:cNvSpPr>
                  <a:spLocks/>
                </p:cNvSpPr>
                <p:nvPr/>
              </p:nvSpPr>
              <p:spPr bwMode="auto">
                <a:xfrm>
                  <a:off x="7439732" y="3846438"/>
                  <a:ext cx="132964" cy="139221"/>
                </a:xfrm>
                <a:custGeom>
                  <a:avLst/>
                  <a:gdLst/>
                  <a:ahLst/>
                  <a:cxnLst>
                    <a:cxn ang="0">
                      <a:pos x="77" y="82"/>
                    </a:cxn>
                    <a:cxn ang="0">
                      <a:pos x="77" y="82"/>
                    </a:cxn>
                    <a:cxn ang="0">
                      <a:pos x="72" y="87"/>
                    </a:cxn>
                    <a:cxn ang="0">
                      <a:pos x="65" y="89"/>
                    </a:cxn>
                    <a:cxn ang="0">
                      <a:pos x="57" y="89"/>
                    </a:cxn>
                    <a:cxn ang="0">
                      <a:pos x="50" y="87"/>
                    </a:cxn>
                    <a:cxn ang="0">
                      <a:pos x="32" y="79"/>
                    </a:cxn>
                    <a:cxn ang="0">
                      <a:pos x="18" y="67"/>
                    </a:cxn>
                    <a:cxn ang="0">
                      <a:pos x="18" y="67"/>
                    </a:cxn>
                    <a:cxn ang="0">
                      <a:pos x="5" y="50"/>
                    </a:cxn>
                    <a:cxn ang="0">
                      <a:pos x="0" y="32"/>
                    </a:cxn>
                    <a:cxn ang="0">
                      <a:pos x="0" y="25"/>
                    </a:cxn>
                    <a:cxn ang="0">
                      <a:pos x="0" y="17"/>
                    </a:cxn>
                    <a:cxn ang="0">
                      <a:pos x="3" y="12"/>
                    </a:cxn>
                    <a:cxn ang="0">
                      <a:pos x="8" y="5"/>
                    </a:cxn>
                    <a:cxn ang="0">
                      <a:pos x="8" y="5"/>
                    </a:cxn>
                    <a:cxn ang="0">
                      <a:pos x="13" y="2"/>
                    </a:cxn>
                    <a:cxn ang="0">
                      <a:pos x="20" y="0"/>
                    </a:cxn>
                    <a:cxn ang="0">
                      <a:pos x="27" y="0"/>
                    </a:cxn>
                    <a:cxn ang="0">
                      <a:pos x="35" y="0"/>
                    </a:cxn>
                    <a:cxn ang="0">
                      <a:pos x="52" y="7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80" y="37"/>
                    </a:cxn>
                    <a:cxn ang="0">
                      <a:pos x="85" y="54"/>
                    </a:cxn>
                    <a:cxn ang="0">
                      <a:pos x="85" y="64"/>
                    </a:cxn>
                    <a:cxn ang="0">
                      <a:pos x="85" y="72"/>
                    </a:cxn>
                    <a:cxn ang="0">
                      <a:pos x="82" y="77"/>
                    </a:cxn>
                    <a:cxn ang="0">
                      <a:pos x="77" y="82"/>
                    </a:cxn>
                  </a:cxnLst>
                  <a:rect l="0" t="0" r="r" b="b"/>
                  <a:pathLst>
                    <a:path w="85" h="89">
                      <a:moveTo>
                        <a:pt x="77" y="82"/>
                      </a:moveTo>
                      <a:lnTo>
                        <a:pt x="77" y="82"/>
                      </a:lnTo>
                      <a:lnTo>
                        <a:pt x="72" y="87"/>
                      </a:lnTo>
                      <a:lnTo>
                        <a:pt x="65" y="89"/>
                      </a:lnTo>
                      <a:lnTo>
                        <a:pt x="57" y="89"/>
                      </a:lnTo>
                      <a:lnTo>
                        <a:pt x="50" y="87"/>
                      </a:lnTo>
                      <a:lnTo>
                        <a:pt x="32" y="79"/>
                      </a:lnTo>
                      <a:lnTo>
                        <a:pt x="18" y="67"/>
                      </a:lnTo>
                      <a:lnTo>
                        <a:pt x="18" y="67"/>
                      </a:lnTo>
                      <a:lnTo>
                        <a:pt x="5" y="50"/>
                      </a:lnTo>
                      <a:lnTo>
                        <a:pt x="0" y="32"/>
                      </a:lnTo>
                      <a:lnTo>
                        <a:pt x="0" y="25"/>
                      </a:lnTo>
                      <a:lnTo>
                        <a:pt x="0" y="17"/>
                      </a:lnTo>
                      <a:lnTo>
                        <a:pt x="3" y="12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3" y="2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35" y="0"/>
                      </a:lnTo>
                      <a:lnTo>
                        <a:pt x="52" y="7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80" y="37"/>
                      </a:lnTo>
                      <a:lnTo>
                        <a:pt x="85" y="54"/>
                      </a:lnTo>
                      <a:lnTo>
                        <a:pt x="85" y="64"/>
                      </a:lnTo>
                      <a:lnTo>
                        <a:pt x="85" y="72"/>
                      </a:lnTo>
                      <a:lnTo>
                        <a:pt x="82" y="77"/>
                      </a:lnTo>
                      <a:lnTo>
                        <a:pt x="77" y="8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0" name="Freeform 5144"/>
                <p:cNvSpPr>
                  <a:spLocks/>
                </p:cNvSpPr>
                <p:nvPr/>
              </p:nvSpPr>
              <p:spPr bwMode="auto">
                <a:xfrm>
                  <a:off x="7439732" y="3846438"/>
                  <a:ext cx="132964" cy="139221"/>
                </a:xfrm>
                <a:custGeom>
                  <a:avLst/>
                  <a:gdLst/>
                  <a:ahLst/>
                  <a:cxnLst>
                    <a:cxn ang="0">
                      <a:pos x="77" y="82"/>
                    </a:cxn>
                    <a:cxn ang="0">
                      <a:pos x="77" y="82"/>
                    </a:cxn>
                    <a:cxn ang="0">
                      <a:pos x="72" y="87"/>
                    </a:cxn>
                    <a:cxn ang="0">
                      <a:pos x="65" y="89"/>
                    </a:cxn>
                    <a:cxn ang="0">
                      <a:pos x="57" y="89"/>
                    </a:cxn>
                    <a:cxn ang="0">
                      <a:pos x="50" y="87"/>
                    </a:cxn>
                    <a:cxn ang="0">
                      <a:pos x="32" y="79"/>
                    </a:cxn>
                    <a:cxn ang="0">
                      <a:pos x="18" y="67"/>
                    </a:cxn>
                    <a:cxn ang="0">
                      <a:pos x="18" y="67"/>
                    </a:cxn>
                    <a:cxn ang="0">
                      <a:pos x="5" y="50"/>
                    </a:cxn>
                    <a:cxn ang="0">
                      <a:pos x="0" y="32"/>
                    </a:cxn>
                    <a:cxn ang="0">
                      <a:pos x="0" y="25"/>
                    </a:cxn>
                    <a:cxn ang="0">
                      <a:pos x="0" y="17"/>
                    </a:cxn>
                    <a:cxn ang="0">
                      <a:pos x="3" y="12"/>
                    </a:cxn>
                    <a:cxn ang="0">
                      <a:pos x="8" y="5"/>
                    </a:cxn>
                    <a:cxn ang="0">
                      <a:pos x="8" y="5"/>
                    </a:cxn>
                    <a:cxn ang="0">
                      <a:pos x="13" y="2"/>
                    </a:cxn>
                    <a:cxn ang="0">
                      <a:pos x="20" y="0"/>
                    </a:cxn>
                    <a:cxn ang="0">
                      <a:pos x="27" y="0"/>
                    </a:cxn>
                    <a:cxn ang="0">
                      <a:pos x="35" y="0"/>
                    </a:cxn>
                    <a:cxn ang="0">
                      <a:pos x="52" y="7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80" y="37"/>
                    </a:cxn>
                    <a:cxn ang="0">
                      <a:pos x="85" y="54"/>
                    </a:cxn>
                    <a:cxn ang="0">
                      <a:pos x="85" y="64"/>
                    </a:cxn>
                    <a:cxn ang="0">
                      <a:pos x="85" y="72"/>
                    </a:cxn>
                    <a:cxn ang="0">
                      <a:pos x="82" y="77"/>
                    </a:cxn>
                    <a:cxn ang="0">
                      <a:pos x="77" y="82"/>
                    </a:cxn>
                    <a:cxn ang="0">
                      <a:pos x="77" y="82"/>
                    </a:cxn>
                  </a:cxnLst>
                  <a:rect l="0" t="0" r="r" b="b"/>
                  <a:pathLst>
                    <a:path w="85" h="89">
                      <a:moveTo>
                        <a:pt x="77" y="82"/>
                      </a:moveTo>
                      <a:lnTo>
                        <a:pt x="77" y="82"/>
                      </a:lnTo>
                      <a:lnTo>
                        <a:pt x="72" y="87"/>
                      </a:lnTo>
                      <a:lnTo>
                        <a:pt x="65" y="89"/>
                      </a:lnTo>
                      <a:lnTo>
                        <a:pt x="57" y="89"/>
                      </a:lnTo>
                      <a:lnTo>
                        <a:pt x="50" y="87"/>
                      </a:lnTo>
                      <a:lnTo>
                        <a:pt x="32" y="79"/>
                      </a:lnTo>
                      <a:lnTo>
                        <a:pt x="18" y="67"/>
                      </a:lnTo>
                      <a:lnTo>
                        <a:pt x="18" y="67"/>
                      </a:lnTo>
                      <a:lnTo>
                        <a:pt x="5" y="50"/>
                      </a:lnTo>
                      <a:lnTo>
                        <a:pt x="0" y="32"/>
                      </a:lnTo>
                      <a:lnTo>
                        <a:pt x="0" y="25"/>
                      </a:lnTo>
                      <a:lnTo>
                        <a:pt x="0" y="17"/>
                      </a:lnTo>
                      <a:lnTo>
                        <a:pt x="3" y="12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3" y="2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35" y="0"/>
                      </a:lnTo>
                      <a:lnTo>
                        <a:pt x="52" y="7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80" y="37"/>
                      </a:lnTo>
                      <a:lnTo>
                        <a:pt x="85" y="54"/>
                      </a:lnTo>
                      <a:lnTo>
                        <a:pt x="85" y="64"/>
                      </a:lnTo>
                      <a:lnTo>
                        <a:pt x="85" y="72"/>
                      </a:lnTo>
                      <a:lnTo>
                        <a:pt x="82" y="77"/>
                      </a:lnTo>
                      <a:lnTo>
                        <a:pt x="77" y="82"/>
                      </a:lnTo>
                      <a:lnTo>
                        <a:pt x="77" y="8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1" name="Freeform 5145"/>
                <p:cNvSpPr>
                  <a:spLocks/>
                </p:cNvSpPr>
                <p:nvPr/>
              </p:nvSpPr>
              <p:spPr bwMode="auto">
                <a:xfrm>
                  <a:off x="7467889" y="3815153"/>
                  <a:ext cx="134528" cy="139221"/>
                </a:xfrm>
                <a:custGeom>
                  <a:avLst/>
                  <a:gdLst/>
                  <a:ahLst/>
                  <a:cxnLst>
                    <a:cxn ang="0">
                      <a:pos x="76" y="82"/>
                    </a:cxn>
                    <a:cxn ang="0">
                      <a:pos x="76" y="82"/>
                    </a:cxn>
                    <a:cxn ang="0">
                      <a:pos x="72" y="87"/>
                    </a:cxn>
                    <a:cxn ang="0">
                      <a:pos x="64" y="89"/>
                    </a:cxn>
                    <a:cxn ang="0">
                      <a:pos x="57" y="89"/>
                    </a:cxn>
                    <a:cxn ang="0">
                      <a:pos x="49" y="87"/>
                    </a:cxn>
                    <a:cxn ang="0">
                      <a:pos x="34" y="79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7" y="50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7"/>
                    </a:cxn>
                    <a:cxn ang="0">
                      <a:pos x="5" y="12"/>
                    </a:cxn>
                    <a:cxn ang="0">
                      <a:pos x="7" y="7"/>
                    </a:cxn>
                    <a:cxn ang="0">
                      <a:pos x="7" y="7"/>
                    </a:cxn>
                    <a:cxn ang="0">
                      <a:pos x="14" y="3"/>
                    </a:cxn>
                    <a:cxn ang="0">
                      <a:pos x="19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52" y="10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79" y="40"/>
                    </a:cxn>
                    <a:cxn ang="0">
                      <a:pos x="84" y="55"/>
                    </a:cxn>
                    <a:cxn ang="0">
                      <a:pos x="86" y="65"/>
                    </a:cxn>
                    <a:cxn ang="0">
                      <a:pos x="84" y="72"/>
                    </a:cxn>
                    <a:cxn ang="0">
                      <a:pos x="81" y="77"/>
                    </a:cxn>
                    <a:cxn ang="0">
                      <a:pos x="76" y="82"/>
                    </a:cxn>
                  </a:cxnLst>
                  <a:rect l="0" t="0" r="r" b="b"/>
                  <a:pathLst>
                    <a:path w="86" h="89">
                      <a:moveTo>
                        <a:pt x="76" y="82"/>
                      </a:moveTo>
                      <a:lnTo>
                        <a:pt x="76" y="82"/>
                      </a:lnTo>
                      <a:lnTo>
                        <a:pt x="72" y="87"/>
                      </a:lnTo>
                      <a:lnTo>
                        <a:pt x="64" y="89"/>
                      </a:lnTo>
                      <a:lnTo>
                        <a:pt x="57" y="89"/>
                      </a:lnTo>
                      <a:lnTo>
                        <a:pt x="49" y="87"/>
                      </a:lnTo>
                      <a:lnTo>
                        <a:pt x="34" y="79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7" y="50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7"/>
                      </a:lnTo>
                      <a:lnTo>
                        <a:pt x="5" y="12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14" y="3"/>
                      </a:lnTo>
                      <a:lnTo>
                        <a:pt x="19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52" y="10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79" y="40"/>
                      </a:lnTo>
                      <a:lnTo>
                        <a:pt x="84" y="55"/>
                      </a:lnTo>
                      <a:lnTo>
                        <a:pt x="86" y="65"/>
                      </a:lnTo>
                      <a:lnTo>
                        <a:pt x="84" y="72"/>
                      </a:lnTo>
                      <a:lnTo>
                        <a:pt x="81" y="77"/>
                      </a:lnTo>
                      <a:lnTo>
                        <a:pt x="76" y="82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2" name="Freeform 5146"/>
                <p:cNvSpPr>
                  <a:spLocks/>
                </p:cNvSpPr>
                <p:nvPr/>
              </p:nvSpPr>
              <p:spPr bwMode="auto">
                <a:xfrm>
                  <a:off x="7467889" y="3815153"/>
                  <a:ext cx="134528" cy="139221"/>
                </a:xfrm>
                <a:custGeom>
                  <a:avLst/>
                  <a:gdLst/>
                  <a:ahLst/>
                  <a:cxnLst>
                    <a:cxn ang="0">
                      <a:pos x="76" y="82"/>
                    </a:cxn>
                    <a:cxn ang="0">
                      <a:pos x="76" y="82"/>
                    </a:cxn>
                    <a:cxn ang="0">
                      <a:pos x="72" y="87"/>
                    </a:cxn>
                    <a:cxn ang="0">
                      <a:pos x="64" y="89"/>
                    </a:cxn>
                    <a:cxn ang="0">
                      <a:pos x="57" y="89"/>
                    </a:cxn>
                    <a:cxn ang="0">
                      <a:pos x="49" y="87"/>
                    </a:cxn>
                    <a:cxn ang="0">
                      <a:pos x="34" y="79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7" y="50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7"/>
                    </a:cxn>
                    <a:cxn ang="0">
                      <a:pos x="5" y="12"/>
                    </a:cxn>
                    <a:cxn ang="0">
                      <a:pos x="7" y="7"/>
                    </a:cxn>
                    <a:cxn ang="0">
                      <a:pos x="7" y="7"/>
                    </a:cxn>
                    <a:cxn ang="0">
                      <a:pos x="14" y="3"/>
                    </a:cxn>
                    <a:cxn ang="0">
                      <a:pos x="19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52" y="10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79" y="40"/>
                    </a:cxn>
                    <a:cxn ang="0">
                      <a:pos x="84" y="55"/>
                    </a:cxn>
                    <a:cxn ang="0">
                      <a:pos x="86" y="65"/>
                    </a:cxn>
                    <a:cxn ang="0">
                      <a:pos x="84" y="72"/>
                    </a:cxn>
                    <a:cxn ang="0">
                      <a:pos x="81" y="77"/>
                    </a:cxn>
                    <a:cxn ang="0">
                      <a:pos x="76" y="82"/>
                    </a:cxn>
                  </a:cxnLst>
                  <a:rect l="0" t="0" r="r" b="b"/>
                  <a:pathLst>
                    <a:path w="86" h="89">
                      <a:moveTo>
                        <a:pt x="76" y="82"/>
                      </a:moveTo>
                      <a:lnTo>
                        <a:pt x="76" y="82"/>
                      </a:lnTo>
                      <a:lnTo>
                        <a:pt x="72" y="87"/>
                      </a:lnTo>
                      <a:lnTo>
                        <a:pt x="64" y="89"/>
                      </a:lnTo>
                      <a:lnTo>
                        <a:pt x="57" y="89"/>
                      </a:lnTo>
                      <a:lnTo>
                        <a:pt x="49" y="87"/>
                      </a:lnTo>
                      <a:lnTo>
                        <a:pt x="34" y="79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7" y="50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7"/>
                      </a:lnTo>
                      <a:lnTo>
                        <a:pt x="5" y="12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14" y="3"/>
                      </a:lnTo>
                      <a:lnTo>
                        <a:pt x="19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52" y="10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79" y="40"/>
                      </a:lnTo>
                      <a:lnTo>
                        <a:pt x="84" y="55"/>
                      </a:lnTo>
                      <a:lnTo>
                        <a:pt x="86" y="65"/>
                      </a:lnTo>
                      <a:lnTo>
                        <a:pt x="84" y="72"/>
                      </a:lnTo>
                      <a:lnTo>
                        <a:pt x="81" y="77"/>
                      </a:lnTo>
                      <a:lnTo>
                        <a:pt x="76" y="8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3" name="Freeform 5147"/>
                <p:cNvSpPr>
                  <a:spLocks/>
                </p:cNvSpPr>
                <p:nvPr/>
              </p:nvSpPr>
              <p:spPr bwMode="auto">
                <a:xfrm>
                  <a:off x="7467889" y="3815153"/>
                  <a:ext cx="134528" cy="139221"/>
                </a:xfrm>
                <a:custGeom>
                  <a:avLst/>
                  <a:gdLst/>
                  <a:ahLst/>
                  <a:cxnLst>
                    <a:cxn ang="0">
                      <a:pos x="76" y="82"/>
                    </a:cxn>
                    <a:cxn ang="0">
                      <a:pos x="76" y="82"/>
                    </a:cxn>
                    <a:cxn ang="0">
                      <a:pos x="72" y="87"/>
                    </a:cxn>
                    <a:cxn ang="0">
                      <a:pos x="64" y="89"/>
                    </a:cxn>
                    <a:cxn ang="0">
                      <a:pos x="57" y="89"/>
                    </a:cxn>
                    <a:cxn ang="0">
                      <a:pos x="49" y="87"/>
                    </a:cxn>
                    <a:cxn ang="0">
                      <a:pos x="34" y="79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7" y="50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7"/>
                    </a:cxn>
                    <a:cxn ang="0">
                      <a:pos x="5" y="12"/>
                    </a:cxn>
                    <a:cxn ang="0">
                      <a:pos x="7" y="7"/>
                    </a:cxn>
                    <a:cxn ang="0">
                      <a:pos x="7" y="7"/>
                    </a:cxn>
                    <a:cxn ang="0">
                      <a:pos x="14" y="3"/>
                    </a:cxn>
                    <a:cxn ang="0">
                      <a:pos x="19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52" y="10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79" y="40"/>
                    </a:cxn>
                    <a:cxn ang="0">
                      <a:pos x="84" y="55"/>
                    </a:cxn>
                    <a:cxn ang="0">
                      <a:pos x="86" y="65"/>
                    </a:cxn>
                    <a:cxn ang="0">
                      <a:pos x="84" y="72"/>
                    </a:cxn>
                    <a:cxn ang="0">
                      <a:pos x="81" y="77"/>
                    </a:cxn>
                    <a:cxn ang="0">
                      <a:pos x="76" y="82"/>
                    </a:cxn>
                    <a:cxn ang="0">
                      <a:pos x="76" y="82"/>
                    </a:cxn>
                  </a:cxnLst>
                  <a:rect l="0" t="0" r="r" b="b"/>
                  <a:pathLst>
                    <a:path w="86" h="89">
                      <a:moveTo>
                        <a:pt x="76" y="82"/>
                      </a:moveTo>
                      <a:lnTo>
                        <a:pt x="76" y="82"/>
                      </a:lnTo>
                      <a:lnTo>
                        <a:pt x="72" y="87"/>
                      </a:lnTo>
                      <a:lnTo>
                        <a:pt x="64" y="89"/>
                      </a:lnTo>
                      <a:lnTo>
                        <a:pt x="57" y="89"/>
                      </a:lnTo>
                      <a:lnTo>
                        <a:pt x="49" y="87"/>
                      </a:lnTo>
                      <a:lnTo>
                        <a:pt x="34" y="79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7" y="50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7"/>
                      </a:lnTo>
                      <a:lnTo>
                        <a:pt x="5" y="12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14" y="3"/>
                      </a:lnTo>
                      <a:lnTo>
                        <a:pt x="19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52" y="10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79" y="40"/>
                      </a:lnTo>
                      <a:lnTo>
                        <a:pt x="84" y="55"/>
                      </a:lnTo>
                      <a:lnTo>
                        <a:pt x="86" y="65"/>
                      </a:lnTo>
                      <a:lnTo>
                        <a:pt x="84" y="72"/>
                      </a:lnTo>
                      <a:lnTo>
                        <a:pt x="81" y="77"/>
                      </a:lnTo>
                      <a:lnTo>
                        <a:pt x="76" y="82"/>
                      </a:lnTo>
                      <a:lnTo>
                        <a:pt x="76" y="8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4" name="Freeform 5148"/>
                <p:cNvSpPr>
                  <a:spLocks/>
                </p:cNvSpPr>
                <p:nvPr/>
              </p:nvSpPr>
              <p:spPr bwMode="auto">
                <a:xfrm>
                  <a:off x="6862511" y="2767085"/>
                  <a:ext cx="181457" cy="132964"/>
                </a:xfrm>
                <a:custGeom>
                  <a:avLst/>
                  <a:gdLst/>
                  <a:ahLst/>
                  <a:cxnLst>
                    <a:cxn ang="0">
                      <a:pos x="116" y="42"/>
                    </a:cxn>
                    <a:cxn ang="0">
                      <a:pos x="0" y="85"/>
                    </a:cxn>
                    <a:cxn ang="0">
                      <a:pos x="91" y="0"/>
                    </a:cxn>
                    <a:cxn ang="0">
                      <a:pos x="116" y="42"/>
                    </a:cxn>
                  </a:cxnLst>
                  <a:rect l="0" t="0" r="r" b="b"/>
                  <a:pathLst>
                    <a:path w="116" h="85">
                      <a:moveTo>
                        <a:pt x="116" y="42"/>
                      </a:moveTo>
                      <a:lnTo>
                        <a:pt x="0" y="85"/>
                      </a:lnTo>
                      <a:lnTo>
                        <a:pt x="91" y="0"/>
                      </a:lnTo>
                      <a:lnTo>
                        <a:pt x="116" y="42"/>
                      </a:lnTo>
                      <a:close/>
                    </a:path>
                  </a:pathLst>
                </a:custGeom>
                <a:solidFill>
                  <a:srgbClr val="E7E42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5" name="Freeform 5149"/>
                <p:cNvSpPr>
                  <a:spLocks/>
                </p:cNvSpPr>
                <p:nvPr/>
              </p:nvSpPr>
              <p:spPr bwMode="auto">
                <a:xfrm>
                  <a:off x="6862511" y="2767085"/>
                  <a:ext cx="181457" cy="132964"/>
                </a:xfrm>
                <a:custGeom>
                  <a:avLst/>
                  <a:gdLst/>
                  <a:ahLst/>
                  <a:cxnLst>
                    <a:cxn ang="0">
                      <a:pos x="116" y="42"/>
                    </a:cxn>
                    <a:cxn ang="0">
                      <a:pos x="0" y="85"/>
                    </a:cxn>
                    <a:cxn ang="0">
                      <a:pos x="91" y="0"/>
                    </a:cxn>
                    <a:cxn ang="0">
                      <a:pos x="116" y="42"/>
                    </a:cxn>
                  </a:cxnLst>
                  <a:rect l="0" t="0" r="r" b="b"/>
                  <a:pathLst>
                    <a:path w="116" h="85">
                      <a:moveTo>
                        <a:pt x="116" y="42"/>
                      </a:moveTo>
                      <a:lnTo>
                        <a:pt x="0" y="85"/>
                      </a:lnTo>
                      <a:lnTo>
                        <a:pt x="91" y="0"/>
                      </a:lnTo>
                      <a:lnTo>
                        <a:pt x="116" y="4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6" name="Freeform 5150"/>
                <p:cNvSpPr>
                  <a:spLocks/>
                </p:cNvSpPr>
                <p:nvPr/>
              </p:nvSpPr>
              <p:spPr bwMode="auto">
                <a:xfrm>
                  <a:off x="6862511" y="2767085"/>
                  <a:ext cx="181457" cy="132964"/>
                </a:xfrm>
                <a:custGeom>
                  <a:avLst/>
                  <a:gdLst/>
                  <a:ahLst/>
                  <a:cxnLst>
                    <a:cxn ang="0">
                      <a:pos x="116" y="42"/>
                    </a:cxn>
                    <a:cxn ang="0">
                      <a:pos x="0" y="85"/>
                    </a:cxn>
                    <a:cxn ang="0">
                      <a:pos x="91" y="0"/>
                    </a:cxn>
                    <a:cxn ang="0">
                      <a:pos x="116" y="42"/>
                    </a:cxn>
                  </a:cxnLst>
                  <a:rect l="0" t="0" r="r" b="b"/>
                  <a:pathLst>
                    <a:path w="116" h="85">
                      <a:moveTo>
                        <a:pt x="116" y="42"/>
                      </a:moveTo>
                      <a:lnTo>
                        <a:pt x="0" y="85"/>
                      </a:lnTo>
                      <a:lnTo>
                        <a:pt x="91" y="0"/>
                      </a:lnTo>
                      <a:lnTo>
                        <a:pt x="116" y="4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7" name="Freeform 5151"/>
                <p:cNvSpPr>
                  <a:spLocks/>
                </p:cNvSpPr>
                <p:nvPr/>
              </p:nvSpPr>
              <p:spPr bwMode="auto">
                <a:xfrm>
                  <a:off x="7017375" y="3078377"/>
                  <a:ext cx="181457" cy="131400"/>
                </a:xfrm>
                <a:custGeom>
                  <a:avLst/>
                  <a:gdLst/>
                  <a:ahLst/>
                  <a:cxnLst>
                    <a:cxn ang="0">
                      <a:pos x="116" y="42"/>
                    </a:cxn>
                    <a:cxn ang="0">
                      <a:pos x="0" y="84"/>
                    </a:cxn>
                    <a:cxn ang="0">
                      <a:pos x="92" y="0"/>
                    </a:cxn>
                    <a:cxn ang="0">
                      <a:pos x="116" y="42"/>
                    </a:cxn>
                  </a:cxnLst>
                  <a:rect l="0" t="0" r="r" b="b"/>
                  <a:pathLst>
                    <a:path w="116" h="84">
                      <a:moveTo>
                        <a:pt x="116" y="42"/>
                      </a:moveTo>
                      <a:lnTo>
                        <a:pt x="0" y="84"/>
                      </a:lnTo>
                      <a:lnTo>
                        <a:pt x="92" y="0"/>
                      </a:lnTo>
                      <a:lnTo>
                        <a:pt x="116" y="42"/>
                      </a:lnTo>
                      <a:close/>
                    </a:path>
                  </a:pathLst>
                </a:custGeom>
                <a:solidFill>
                  <a:srgbClr val="E7E42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8" name="Freeform 5152"/>
                <p:cNvSpPr>
                  <a:spLocks/>
                </p:cNvSpPr>
                <p:nvPr/>
              </p:nvSpPr>
              <p:spPr bwMode="auto">
                <a:xfrm>
                  <a:off x="7017375" y="3078377"/>
                  <a:ext cx="181457" cy="131400"/>
                </a:xfrm>
                <a:custGeom>
                  <a:avLst/>
                  <a:gdLst/>
                  <a:ahLst/>
                  <a:cxnLst>
                    <a:cxn ang="0">
                      <a:pos x="116" y="42"/>
                    </a:cxn>
                    <a:cxn ang="0">
                      <a:pos x="0" y="84"/>
                    </a:cxn>
                    <a:cxn ang="0">
                      <a:pos x="92" y="0"/>
                    </a:cxn>
                    <a:cxn ang="0">
                      <a:pos x="116" y="42"/>
                    </a:cxn>
                  </a:cxnLst>
                  <a:rect l="0" t="0" r="r" b="b"/>
                  <a:pathLst>
                    <a:path w="116" h="84">
                      <a:moveTo>
                        <a:pt x="116" y="42"/>
                      </a:moveTo>
                      <a:lnTo>
                        <a:pt x="0" y="84"/>
                      </a:lnTo>
                      <a:lnTo>
                        <a:pt x="92" y="0"/>
                      </a:lnTo>
                      <a:lnTo>
                        <a:pt x="116" y="4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9" name="Freeform 5153"/>
                <p:cNvSpPr>
                  <a:spLocks/>
                </p:cNvSpPr>
                <p:nvPr/>
              </p:nvSpPr>
              <p:spPr bwMode="auto">
                <a:xfrm>
                  <a:off x="7017375" y="3078377"/>
                  <a:ext cx="181457" cy="131400"/>
                </a:xfrm>
                <a:custGeom>
                  <a:avLst/>
                  <a:gdLst/>
                  <a:ahLst/>
                  <a:cxnLst>
                    <a:cxn ang="0">
                      <a:pos x="116" y="42"/>
                    </a:cxn>
                    <a:cxn ang="0">
                      <a:pos x="0" y="84"/>
                    </a:cxn>
                    <a:cxn ang="0">
                      <a:pos x="92" y="0"/>
                    </a:cxn>
                    <a:cxn ang="0">
                      <a:pos x="116" y="42"/>
                    </a:cxn>
                  </a:cxnLst>
                  <a:rect l="0" t="0" r="r" b="b"/>
                  <a:pathLst>
                    <a:path w="116" h="84">
                      <a:moveTo>
                        <a:pt x="116" y="42"/>
                      </a:moveTo>
                      <a:lnTo>
                        <a:pt x="0" y="84"/>
                      </a:lnTo>
                      <a:lnTo>
                        <a:pt x="92" y="0"/>
                      </a:lnTo>
                      <a:lnTo>
                        <a:pt x="116" y="4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0" name="Freeform 5154"/>
                <p:cNvSpPr>
                  <a:spLocks/>
                </p:cNvSpPr>
                <p:nvPr/>
              </p:nvSpPr>
              <p:spPr bwMode="auto">
                <a:xfrm>
                  <a:off x="7761974" y="3694703"/>
                  <a:ext cx="159557" cy="162685"/>
                </a:xfrm>
                <a:custGeom>
                  <a:avLst/>
                  <a:gdLst/>
                  <a:ahLst/>
                  <a:cxnLst>
                    <a:cxn ang="0">
                      <a:pos x="67" y="104"/>
                    </a:cxn>
                    <a:cxn ang="0">
                      <a:pos x="0" y="0"/>
                    </a:cxn>
                    <a:cxn ang="0">
                      <a:pos x="102" y="70"/>
                    </a:cxn>
                    <a:cxn ang="0">
                      <a:pos x="67" y="104"/>
                    </a:cxn>
                  </a:cxnLst>
                  <a:rect l="0" t="0" r="r" b="b"/>
                  <a:pathLst>
                    <a:path w="102" h="104">
                      <a:moveTo>
                        <a:pt x="67" y="104"/>
                      </a:moveTo>
                      <a:lnTo>
                        <a:pt x="0" y="0"/>
                      </a:lnTo>
                      <a:lnTo>
                        <a:pt x="102" y="70"/>
                      </a:lnTo>
                      <a:lnTo>
                        <a:pt x="67" y="104"/>
                      </a:lnTo>
                      <a:close/>
                    </a:path>
                  </a:pathLst>
                </a:custGeom>
                <a:solidFill>
                  <a:srgbClr val="E7E42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1" name="Freeform 5155"/>
                <p:cNvSpPr>
                  <a:spLocks/>
                </p:cNvSpPr>
                <p:nvPr/>
              </p:nvSpPr>
              <p:spPr bwMode="auto">
                <a:xfrm>
                  <a:off x="7761974" y="3694703"/>
                  <a:ext cx="159557" cy="162685"/>
                </a:xfrm>
                <a:custGeom>
                  <a:avLst/>
                  <a:gdLst/>
                  <a:ahLst/>
                  <a:cxnLst>
                    <a:cxn ang="0">
                      <a:pos x="67" y="104"/>
                    </a:cxn>
                    <a:cxn ang="0">
                      <a:pos x="0" y="0"/>
                    </a:cxn>
                    <a:cxn ang="0">
                      <a:pos x="102" y="70"/>
                    </a:cxn>
                    <a:cxn ang="0">
                      <a:pos x="67" y="104"/>
                    </a:cxn>
                  </a:cxnLst>
                  <a:rect l="0" t="0" r="r" b="b"/>
                  <a:pathLst>
                    <a:path w="102" h="104">
                      <a:moveTo>
                        <a:pt x="67" y="104"/>
                      </a:moveTo>
                      <a:lnTo>
                        <a:pt x="0" y="0"/>
                      </a:lnTo>
                      <a:lnTo>
                        <a:pt x="102" y="70"/>
                      </a:lnTo>
                      <a:lnTo>
                        <a:pt x="67" y="10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2" name="Freeform 5156"/>
                <p:cNvSpPr>
                  <a:spLocks/>
                </p:cNvSpPr>
                <p:nvPr/>
              </p:nvSpPr>
              <p:spPr bwMode="auto">
                <a:xfrm>
                  <a:off x="7761974" y="3694703"/>
                  <a:ext cx="159557" cy="162685"/>
                </a:xfrm>
                <a:custGeom>
                  <a:avLst/>
                  <a:gdLst/>
                  <a:ahLst/>
                  <a:cxnLst>
                    <a:cxn ang="0">
                      <a:pos x="67" y="104"/>
                    </a:cxn>
                    <a:cxn ang="0">
                      <a:pos x="0" y="0"/>
                    </a:cxn>
                    <a:cxn ang="0">
                      <a:pos x="102" y="70"/>
                    </a:cxn>
                    <a:cxn ang="0">
                      <a:pos x="67" y="104"/>
                    </a:cxn>
                  </a:cxnLst>
                  <a:rect l="0" t="0" r="r" b="b"/>
                  <a:pathLst>
                    <a:path w="102" h="104">
                      <a:moveTo>
                        <a:pt x="67" y="104"/>
                      </a:moveTo>
                      <a:lnTo>
                        <a:pt x="0" y="0"/>
                      </a:lnTo>
                      <a:lnTo>
                        <a:pt x="102" y="70"/>
                      </a:lnTo>
                      <a:lnTo>
                        <a:pt x="67" y="10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3" name="Freeform 5157"/>
                <p:cNvSpPr>
                  <a:spLocks/>
                </p:cNvSpPr>
                <p:nvPr/>
              </p:nvSpPr>
              <p:spPr bwMode="auto">
                <a:xfrm>
                  <a:off x="8623894" y="20068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0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7" y="40"/>
                    </a:cxn>
                    <a:cxn ang="0">
                      <a:pos x="47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5"/>
                    </a:cxn>
                    <a:cxn ang="0">
                      <a:pos x="40" y="5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0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7" y="40"/>
                      </a:lnTo>
                      <a:lnTo>
                        <a:pt x="47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5"/>
                      </a:lnTo>
                      <a:lnTo>
                        <a:pt x="40" y="5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78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4" name="Freeform 5158"/>
                <p:cNvSpPr>
                  <a:spLocks/>
                </p:cNvSpPr>
                <p:nvPr/>
              </p:nvSpPr>
              <p:spPr bwMode="auto">
                <a:xfrm>
                  <a:off x="8623894" y="20068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0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7" y="40"/>
                    </a:cxn>
                    <a:cxn ang="0">
                      <a:pos x="47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5"/>
                    </a:cxn>
                    <a:cxn ang="0">
                      <a:pos x="40" y="5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0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7" y="40"/>
                      </a:lnTo>
                      <a:lnTo>
                        <a:pt x="47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5"/>
                      </a:lnTo>
                      <a:lnTo>
                        <a:pt x="40" y="5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5" y="1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5" name="Freeform 5159"/>
                <p:cNvSpPr>
                  <a:spLocks/>
                </p:cNvSpPr>
                <p:nvPr/>
              </p:nvSpPr>
              <p:spPr bwMode="auto">
                <a:xfrm>
                  <a:off x="8623894" y="20068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0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7" y="40"/>
                    </a:cxn>
                    <a:cxn ang="0">
                      <a:pos x="47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5"/>
                    </a:cxn>
                    <a:cxn ang="0">
                      <a:pos x="40" y="5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5" y="12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0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7" y="40"/>
                      </a:lnTo>
                      <a:lnTo>
                        <a:pt x="47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5"/>
                      </a:lnTo>
                      <a:lnTo>
                        <a:pt x="40" y="5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6" name="Freeform 5160"/>
                <p:cNvSpPr>
                  <a:spLocks/>
                </p:cNvSpPr>
                <p:nvPr/>
              </p:nvSpPr>
              <p:spPr bwMode="auto">
                <a:xfrm>
                  <a:off x="8589480" y="194896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2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9" y="39"/>
                    </a:cxn>
                    <a:cxn ang="0">
                      <a:pos x="49" y="39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2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29" y="0"/>
                    </a:cxn>
                    <a:cxn ang="0">
                      <a:pos x="19" y="0"/>
                    </a:cxn>
                    <a:cxn ang="0">
                      <a:pos x="12" y="5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2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9" y="39"/>
                      </a:lnTo>
                      <a:lnTo>
                        <a:pt x="49" y="39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2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2" y="5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78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7" name="Freeform 5161"/>
                <p:cNvSpPr>
                  <a:spLocks/>
                </p:cNvSpPr>
                <p:nvPr/>
              </p:nvSpPr>
              <p:spPr bwMode="auto">
                <a:xfrm>
                  <a:off x="8589480" y="194896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2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9" y="39"/>
                    </a:cxn>
                    <a:cxn ang="0">
                      <a:pos x="49" y="39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2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29" y="0"/>
                    </a:cxn>
                    <a:cxn ang="0">
                      <a:pos x="19" y="0"/>
                    </a:cxn>
                    <a:cxn ang="0">
                      <a:pos x="12" y="5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2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9" y="39"/>
                      </a:lnTo>
                      <a:lnTo>
                        <a:pt x="49" y="39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2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2" y="5"/>
                      </a:lnTo>
                      <a:lnTo>
                        <a:pt x="5" y="1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8" name="Freeform 5162"/>
                <p:cNvSpPr>
                  <a:spLocks/>
                </p:cNvSpPr>
                <p:nvPr/>
              </p:nvSpPr>
              <p:spPr bwMode="auto">
                <a:xfrm>
                  <a:off x="8589480" y="194896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2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9" y="39"/>
                    </a:cxn>
                    <a:cxn ang="0">
                      <a:pos x="49" y="39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2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29" y="0"/>
                    </a:cxn>
                    <a:cxn ang="0">
                      <a:pos x="19" y="0"/>
                    </a:cxn>
                    <a:cxn ang="0">
                      <a:pos x="12" y="5"/>
                    </a:cxn>
                    <a:cxn ang="0">
                      <a:pos x="5" y="12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2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9" y="39"/>
                      </a:lnTo>
                      <a:lnTo>
                        <a:pt x="49" y="39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2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2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9" name="Freeform 5163"/>
                <p:cNvSpPr>
                  <a:spLocks/>
                </p:cNvSpPr>
                <p:nvPr/>
              </p:nvSpPr>
              <p:spPr bwMode="auto">
                <a:xfrm>
                  <a:off x="7890245" y="15062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0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7" y="40"/>
                    </a:cxn>
                    <a:cxn ang="0">
                      <a:pos x="47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2"/>
                    </a:cxn>
                    <a:cxn ang="0">
                      <a:pos x="40" y="2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0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7" y="40"/>
                      </a:lnTo>
                      <a:lnTo>
                        <a:pt x="47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0" name="Freeform 5164"/>
                <p:cNvSpPr>
                  <a:spLocks/>
                </p:cNvSpPr>
                <p:nvPr/>
              </p:nvSpPr>
              <p:spPr bwMode="auto">
                <a:xfrm>
                  <a:off x="7890245" y="15062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0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7" y="40"/>
                    </a:cxn>
                    <a:cxn ang="0">
                      <a:pos x="47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2"/>
                    </a:cxn>
                    <a:cxn ang="0">
                      <a:pos x="40" y="2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0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7" y="40"/>
                      </a:lnTo>
                      <a:lnTo>
                        <a:pt x="47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5" y="1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1" name="Freeform 5165"/>
                <p:cNvSpPr>
                  <a:spLocks/>
                </p:cNvSpPr>
                <p:nvPr/>
              </p:nvSpPr>
              <p:spPr bwMode="auto">
                <a:xfrm>
                  <a:off x="7890245" y="15062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5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40"/>
                    </a:cxn>
                    <a:cxn ang="0">
                      <a:pos x="12" y="47"/>
                    </a:cxn>
                    <a:cxn ang="0">
                      <a:pos x="12" y="47"/>
                    </a:cxn>
                    <a:cxn ang="0">
                      <a:pos x="22" y="52"/>
                    </a:cxn>
                    <a:cxn ang="0">
                      <a:pos x="32" y="52"/>
                    </a:cxn>
                    <a:cxn ang="0">
                      <a:pos x="42" y="47"/>
                    </a:cxn>
                    <a:cxn ang="0">
                      <a:pos x="47" y="40"/>
                    </a:cxn>
                    <a:cxn ang="0">
                      <a:pos x="47" y="40"/>
                    </a:cxn>
                    <a:cxn ang="0">
                      <a:pos x="52" y="30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2"/>
                    </a:cxn>
                    <a:cxn ang="0">
                      <a:pos x="40" y="2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5" y="12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52" h="52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40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22" y="52"/>
                      </a:lnTo>
                      <a:lnTo>
                        <a:pt x="32" y="52"/>
                      </a:lnTo>
                      <a:lnTo>
                        <a:pt x="42" y="47"/>
                      </a:lnTo>
                      <a:lnTo>
                        <a:pt x="47" y="40"/>
                      </a:lnTo>
                      <a:lnTo>
                        <a:pt x="47" y="40"/>
                      </a:lnTo>
                      <a:lnTo>
                        <a:pt x="52" y="30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2" name="Freeform 5223"/>
                <p:cNvSpPr>
                  <a:spLocks/>
                </p:cNvSpPr>
                <p:nvPr/>
              </p:nvSpPr>
              <p:spPr bwMode="auto">
                <a:xfrm>
                  <a:off x="7680631" y="298452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3"/>
                    </a:cxn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3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3" name="Freeform 5224"/>
                <p:cNvSpPr>
                  <a:spLocks/>
                </p:cNvSpPr>
                <p:nvPr/>
              </p:nvSpPr>
              <p:spPr bwMode="auto">
                <a:xfrm>
                  <a:off x="7680631" y="298452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3"/>
                    </a:cxn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3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4" name="Freeform 5225"/>
                <p:cNvSpPr>
                  <a:spLocks/>
                </p:cNvSpPr>
                <p:nvPr/>
              </p:nvSpPr>
              <p:spPr bwMode="auto">
                <a:xfrm>
                  <a:off x="7680631" y="298452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3"/>
                    </a:cxn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3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5" name="Freeform 5226"/>
                <p:cNvSpPr>
                  <a:spLocks/>
                </p:cNvSpPr>
                <p:nvPr/>
              </p:nvSpPr>
              <p:spPr bwMode="auto">
                <a:xfrm>
                  <a:off x="7901195" y="2069416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6" name="Freeform 5227"/>
                <p:cNvSpPr>
                  <a:spLocks/>
                </p:cNvSpPr>
                <p:nvPr/>
              </p:nvSpPr>
              <p:spPr bwMode="auto">
                <a:xfrm>
                  <a:off x="7901195" y="2069416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7" name="Freeform 5228"/>
                <p:cNvSpPr>
                  <a:spLocks/>
                </p:cNvSpPr>
                <p:nvPr/>
              </p:nvSpPr>
              <p:spPr bwMode="auto">
                <a:xfrm>
                  <a:off x="7901195" y="2069416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8" name="Freeform 5229"/>
                <p:cNvSpPr>
                  <a:spLocks/>
                </p:cNvSpPr>
                <p:nvPr/>
              </p:nvSpPr>
              <p:spPr bwMode="auto">
                <a:xfrm>
                  <a:off x="8581659" y="24917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78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9" name="Freeform 5230"/>
                <p:cNvSpPr>
                  <a:spLocks/>
                </p:cNvSpPr>
                <p:nvPr/>
              </p:nvSpPr>
              <p:spPr bwMode="auto">
                <a:xfrm>
                  <a:off x="8581659" y="24917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0" name="Freeform 5231"/>
                <p:cNvSpPr>
                  <a:spLocks/>
                </p:cNvSpPr>
                <p:nvPr/>
              </p:nvSpPr>
              <p:spPr bwMode="auto">
                <a:xfrm>
                  <a:off x="8581659" y="24917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1" name="Freeform 5232"/>
                <p:cNvSpPr>
                  <a:spLocks/>
                </p:cNvSpPr>
                <p:nvPr/>
              </p:nvSpPr>
              <p:spPr bwMode="auto">
                <a:xfrm>
                  <a:off x="8487802" y="2623171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3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2" name="Freeform 5233"/>
                <p:cNvSpPr>
                  <a:spLocks/>
                </p:cNvSpPr>
                <p:nvPr/>
              </p:nvSpPr>
              <p:spPr bwMode="auto">
                <a:xfrm>
                  <a:off x="8487802" y="2623171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3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3" name="Freeform 5234"/>
                <p:cNvSpPr>
                  <a:spLocks/>
                </p:cNvSpPr>
                <p:nvPr/>
              </p:nvSpPr>
              <p:spPr bwMode="auto">
                <a:xfrm>
                  <a:off x="8487802" y="2623171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3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4" name="Freeform 5235"/>
                <p:cNvSpPr>
                  <a:spLocks/>
                </p:cNvSpPr>
                <p:nvPr/>
              </p:nvSpPr>
              <p:spPr bwMode="auto">
                <a:xfrm>
                  <a:off x="8312602" y="2895356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3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3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3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8" y="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5" name="Freeform 5236"/>
                <p:cNvSpPr>
                  <a:spLocks/>
                </p:cNvSpPr>
                <p:nvPr/>
              </p:nvSpPr>
              <p:spPr bwMode="auto">
                <a:xfrm>
                  <a:off x="8312602" y="2895356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3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3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3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8" y="8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6" name="Freeform 5237"/>
                <p:cNvSpPr>
                  <a:spLocks/>
                </p:cNvSpPr>
                <p:nvPr/>
              </p:nvSpPr>
              <p:spPr bwMode="auto">
                <a:xfrm>
                  <a:off x="8312602" y="2895356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3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15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3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3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8" y="8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7" name="Freeform 5238"/>
                <p:cNvSpPr>
                  <a:spLocks/>
                </p:cNvSpPr>
                <p:nvPr/>
              </p:nvSpPr>
              <p:spPr bwMode="auto">
                <a:xfrm>
                  <a:off x="8534730" y="25543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8" name="Freeform 5239"/>
                <p:cNvSpPr>
                  <a:spLocks/>
                </p:cNvSpPr>
                <p:nvPr/>
              </p:nvSpPr>
              <p:spPr bwMode="auto">
                <a:xfrm>
                  <a:off x="8534730" y="25543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9" name="Freeform 5240"/>
                <p:cNvSpPr>
                  <a:spLocks/>
                </p:cNvSpPr>
                <p:nvPr/>
              </p:nvSpPr>
              <p:spPr bwMode="auto">
                <a:xfrm>
                  <a:off x="8534730" y="25543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0" name="Freeform 5241"/>
                <p:cNvSpPr>
                  <a:spLocks/>
                </p:cNvSpPr>
                <p:nvPr/>
              </p:nvSpPr>
              <p:spPr bwMode="auto">
                <a:xfrm>
                  <a:off x="8592609" y="254652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78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1" name="Freeform 5242"/>
                <p:cNvSpPr>
                  <a:spLocks/>
                </p:cNvSpPr>
                <p:nvPr/>
              </p:nvSpPr>
              <p:spPr bwMode="auto">
                <a:xfrm>
                  <a:off x="8592609" y="254652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2" name="Freeform 5243"/>
                <p:cNvSpPr>
                  <a:spLocks/>
                </p:cNvSpPr>
                <p:nvPr/>
              </p:nvSpPr>
              <p:spPr bwMode="auto">
                <a:xfrm>
                  <a:off x="8592609" y="254652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3" name="Freeform 5244"/>
                <p:cNvSpPr>
                  <a:spLocks/>
                </p:cNvSpPr>
                <p:nvPr/>
              </p:nvSpPr>
              <p:spPr bwMode="auto">
                <a:xfrm>
                  <a:off x="8534730" y="260440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4" name="Freeform 5245"/>
                <p:cNvSpPr>
                  <a:spLocks/>
                </p:cNvSpPr>
                <p:nvPr/>
              </p:nvSpPr>
              <p:spPr bwMode="auto">
                <a:xfrm>
                  <a:off x="8534730" y="260440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5" name="Freeform 5246"/>
                <p:cNvSpPr>
                  <a:spLocks/>
                </p:cNvSpPr>
                <p:nvPr/>
              </p:nvSpPr>
              <p:spPr bwMode="auto">
                <a:xfrm>
                  <a:off x="8534730" y="260440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2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6" name="Freeform 5247"/>
                <p:cNvSpPr>
                  <a:spLocks/>
                </p:cNvSpPr>
                <p:nvPr/>
              </p:nvSpPr>
              <p:spPr bwMode="auto">
                <a:xfrm>
                  <a:off x="8359530" y="283747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7" name="Freeform 5248"/>
                <p:cNvSpPr>
                  <a:spLocks/>
                </p:cNvSpPr>
                <p:nvPr/>
              </p:nvSpPr>
              <p:spPr bwMode="auto">
                <a:xfrm>
                  <a:off x="8359530" y="283747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8" name="Freeform 5249"/>
                <p:cNvSpPr>
                  <a:spLocks/>
                </p:cNvSpPr>
                <p:nvPr/>
              </p:nvSpPr>
              <p:spPr bwMode="auto">
                <a:xfrm>
                  <a:off x="8359530" y="283747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9" name="Freeform 5250"/>
                <p:cNvSpPr>
                  <a:spLocks/>
                </p:cNvSpPr>
                <p:nvPr/>
              </p:nvSpPr>
              <p:spPr bwMode="auto">
                <a:xfrm>
                  <a:off x="8398637" y="277177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0" name="Freeform 5251"/>
                <p:cNvSpPr>
                  <a:spLocks/>
                </p:cNvSpPr>
                <p:nvPr/>
              </p:nvSpPr>
              <p:spPr bwMode="auto">
                <a:xfrm>
                  <a:off x="8398637" y="277177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1" name="Freeform 5252"/>
                <p:cNvSpPr>
                  <a:spLocks/>
                </p:cNvSpPr>
                <p:nvPr/>
              </p:nvSpPr>
              <p:spPr bwMode="auto">
                <a:xfrm>
                  <a:off x="8398637" y="277177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2" name="Freeform 5253"/>
                <p:cNvSpPr>
                  <a:spLocks/>
                </p:cNvSpPr>
                <p:nvPr/>
              </p:nvSpPr>
              <p:spPr bwMode="auto">
                <a:xfrm>
                  <a:off x="8437745" y="268261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3" name="Freeform 5254"/>
                <p:cNvSpPr>
                  <a:spLocks/>
                </p:cNvSpPr>
                <p:nvPr/>
              </p:nvSpPr>
              <p:spPr bwMode="auto">
                <a:xfrm>
                  <a:off x="8437745" y="268261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4" name="Freeform 5255"/>
                <p:cNvSpPr>
                  <a:spLocks/>
                </p:cNvSpPr>
                <p:nvPr/>
              </p:nvSpPr>
              <p:spPr bwMode="auto">
                <a:xfrm>
                  <a:off x="8437745" y="268261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5" name="Freeform 5256"/>
                <p:cNvSpPr>
                  <a:spLocks/>
                </p:cNvSpPr>
                <p:nvPr/>
              </p:nvSpPr>
              <p:spPr bwMode="auto">
                <a:xfrm>
                  <a:off x="8469030" y="266697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7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7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6" name="Freeform 5257"/>
                <p:cNvSpPr>
                  <a:spLocks/>
                </p:cNvSpPr>
                <p:nvPr/>
              </p:nvSpPr>
              <p:spPr bwMode="auto">
                <a:xfrm>
                  <a:off x="8469030" y="266697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7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7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7" name="Freeform 5258"/>
                <p:cNvSpPr>
                  <a:spLocks/>
                </p:cNvSpPr>
                <p:nvPr/>
              </p:nvSpPr>
              <p:spPr bwMode="auto">
                <a:xfrm>
                  <a:off x="8469030" y="266697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7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4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7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4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8" name="Freeform 5259"/>
                <p:cNvSpPr>
                  <a:spLocks/>
                </p:cNvSpPr>
                <p:nvPr/>
              </p:nvSpPr>
              <p:spPr bwMode="auto">
                <a:xfrm>
                  <a:off x="8348580" y="277490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9" name="Freeform 5260"/>
                <p:cNvSpPr>
                  <a:spLocks/>
                </p:cNvSpPr>
                <p:nvPr/>
              </p:nvSpPr>
              <p:spPr bwMode="auto">
                <a:xfrm>
                  <a:off x="8348580" y="277490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5462"/>
              <p:cNvGrpSpPr>
                <a:grpSpLocks/>
              </p:cNvGrpSpPr>
              <p:nvPr/>
            </p:nvGrpSpPr>
            <p:grpSpPr bwMode="auto">
              <a:xfrm>
                <a:off x="7178500" y="4231354"/>
                <a:ext cx="1372740" cy="1720061"/>
                <a:chOff x="4362" y="1381"/>
                <a:chExt cx="817" cy="1040"/>
              </a:xfrm>
            </p:grpSpPr>
            <p:sp>
              <p:nvSpPr>
                <p:cNvPr id="2157" name="Freeform 5262"/>
                <p:cNvSpPr>
                  <a:spLocks/>
                </p:cNvSpPr>
                <p:nvPr/>
              </p:nvSpPr>
              <p:spPr bwMode="auto">
                <a:xfrm>
                  <a:off x="5087" y="190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5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" name="Freeform 5263"/>
                <p:cNvSpPr>
                  <a:spLocks/>
                </p:cNvSpPr>
                <p:nvPr/>
              </p:nvSpPr>
              <p:spPr bwMode="auto">
                <a:xfrm>
                  <a:off x="5126" y="1870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3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3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Freeform 5264"/>
                <p:cNvSpPr>
                  <a:spLocks/>
                </p:cNvSpPr>
                <p:nvPr/>
              </p:nvSpPr>
              <p:spPr bwMode="auto">
                <a:xfrm>
                  <a:off x="5126" y="1870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3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3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Freeform 5265"/>
                <p:cNvSpPr>
                  <a:spLocks/>
                </p:cNvSpPr>
                <p:nvPr/>
              </p:nvSpPr>
              <p:spPr bwMode="auto">
                <a:xfrm>
                  <a:off x="5126" y="1870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3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5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3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5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1" name="Freeform 5266"/>
                <p:cNvSpPr>
                  <a:spLocks/>
                </p:cNvSpPr>
                <p:nvPr/>
              </p:nvSpPr>
              <p:spPr bwMode="auto">
                <a:xfrm>
                  <a:off x="5055" y="19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7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7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5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2" name="Freeform 5267"/>
                <p:cNvSpPr>
                  <a:spLocks/>
                </p:cNvSpPr>
                <p:nvPr/>
              </p:nvSpPr>
              <p:spPr bwMode="auto">
                <a:xfrm>
                  <a:off x="5055" y="19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7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7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5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3" name="Freeform 5268"/>
                <p:cNvSpPr>
                  <a:spLocks/>
                </p:cNvSpPr>
                <p:nvPr/>
              </p:nvSpPr>
              <p:spPr bwMode="auto">
                <a:xfrm>
                  <a:off x="5055" y="19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7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37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9" y="5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7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37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9" y="5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4" name="Freeform 5269"/>
                <p:cNvSpPr>
                  <a:spLocks/>
                </p:cNvSpPr>
                <p:nvPr/>
              </p:nvSpPr>
              <p:spPr bwMode="auto">
                <a:xfrm>
                  <a:off x="5020" y="1982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30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4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30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10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5" name="Freeform 5270"/>
                <p:cNvSpPr>
                  <a:spLocks/>
                </p:cNvSpPr>
                <p:nvPr/>
              </p:nvSpPr>
              <p:spPr bwMode="auto">
                <a:xfrm>
                  <a:off x="5020" y="1982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30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4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30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10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6" name="Freeform 5271"/>
                <p:cNvSpPr>
                  <a:spLocks/>
                </p:cNvSpPr>
                <p:nvPr/>
              </p:nvSpPr>
              <p:spPr bwMode="auto">
                <a:xfrm>
                  <a:off x="5020" y="1982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30" y="0"/>
                    </a:cxn>
                    <a:cxn ang="0">
                      <a:pos x="37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4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30" y="0"/>
                      </a:lnTo>
                      <a:lnTo>
                        <a:pt x="37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7" name="Freeform 5272"/>
                <p:cNvSpPr>
                  <a:spLocks/>
                </p:cNvSpPr>
                <p:nvPr/>
              </p:nvSpPr>
              <p:spPr bwMode="auto">
                <a:xfrm>
                  <a:off x="4824" y="228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8" name="Freeform 5273"/>
                <p:cNvSpPr>
                  <a:spLocks/>
                </p:cNvSpPr>
                <p:nvPr/>
              </p:nvSpPr>
              <p:spPr bwMode="auto">
                <a:xfrm>
                  <a:off x="4824" y="228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5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9" name="Freeform 5274"/>
                <p:cNvSpPr>
                  <a:spLocks/>
                </p:cNvSpPr>
                <p:nvPr/>
              </p:nvSpPr>
              <p:spPr bwMode="auto">
                <a:xfrm>
                  <a:off x="4824" y="228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5" y="52"/>
                    </a:cxn>
                    <a:cxn ang="0">
                      <a:pos x="35" y="52"/>
                    </a:cxn>
                  </a:cxnLst>
                  <a:rect l="0" t="0" r="r" b="b"/>
                  <a:pathLst>
                    <a:path w="52" h="52">
                      <a:moveTo>
                        <a:pt x="35" y="52"/>
                      </a:move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0" name="Freeform 5275"/>
                <p:cNvSpPr>
                  <a:spLocks/>
                </p:cNvSpPr>
                <p:nvPr/>
              </p:nvSpPr>
              <p:spPr bwMode="auto">
                <a:xfrm>
                  <a:off x="4883" y="22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49"/>
                    </a:cxn>
                  </a:cxnLst>
                  <a:rect l="0" t="0" r="r" b="b"/>
                  <a:pathLst>
                    <a:path w="52" h="52">
                      <a:moveTo>
                        <a:pt x="35" y="49"/>
                      </a:move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49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1" name="Freeform 5276"/>
                <p:cNvSpPr>
                  <a:spLocks/>
                </p:cNvSpPr>
                <p:nvPr/>
              </p:nvSpPr>
              <p:spPr bwMode="auto">
                <a:xfrm>
                  <a:off x="4883" y="22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49"/>
                    </a:cxn>
                  </a:cxnLst>
                  <a:rect l="0" t="0" r="r" b="b"/>
                  <a:pathLst>
                    <a:path w="52" h="52">
                      <a:moveTo>
                        <a:pt x="35" y="49"/>
                      </a:move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49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2" name="Freeform 5277"/>
                <p:cNvSpPr>
                  <a:spLocks/>
                </p:cNvSpPr>
                <p:nvPr/>
              </p:nvSpPr>
              <p:spPr bwMode="auto">
                <a:xfrm>
                  <a:off x="4883" y="220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49"/>
                    </a:cxn>
                    <a:cxn ang="0">
                      <a:pos x="35" y="49"/>
                    </a:cxn>
                  </a:cxnLst>
                  <a:rect l="0" t="0" r="r" b="b"/>
                  <a:pathLst>
                    <a:path w="52" h="52">
                      <a:moveTo>
                        <a:pt x="35" y="49"/>
                      </a:move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49"/>
                      </a:lnTo>
                      <a:lnTo>
                        <a:pt x="35" y="49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3" name="Freeform 5278"/>
                <p:cNvSpPr>
                  <a:spLocks/>
                </p:cNvSpPr>
                <p:nvPr/>
              </p:nvSpPr>
              <p:spPr bwMode="auto">
                <a:xfrm>
                  <a:off x="4995" y="202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</a:cxnLst>
                  <a:rect l="0" t="0" r="r" b="b"/>
                  <a:pathLst>
                    <a:path w="52" h="52">
                      <a:moveTo>
                        <a:pt x="37" y="50"/>
                      </a:move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4" name="Freeform 5279"/>
                <p:cNvSpPr>
                  <a:spLocks/>
                </p:cNvSpPr>
                <p:nvPr/>
              </p:nvSpPr>
              <p:spPr bwMode="auto">
                <a:xfrm>
                  <a:off x="4995" y="202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</a:cxnLst>
                  <a:rect l="0" t="0" r="r" b="b"/>
                  <a:pathLst>
                    <a:path w="52" h="52">
                      <a:moveTo>
                        <a:pt x="37" y="50"/>
                      </a:move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5" name="Freeform 5280"/>
                <p:cNvSpPr>
                  <a:spLocks/>
                </p:cNvSpPr>
                <p:nvPr/>
              </p:nvSpPr>
              <p:spPr bwMode="auto">
                <a:xfrm>
                  <a:off x="4995" y="202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</a:cxnLst>
                  <a:rect l="0" t="0" r="r" b="b"/>
                  <a:pathLst>
                    <a:path w="52" h="52">
                      <a:moveTo>
                        <a:pt x="37" y="50"/>
                      </a:move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6" name="Freeform 5281"/>
                <p:cNvSpPr>
                  <a:spLocks/>
                </p:cNvSpPr>
                <p:nvPr/>
              </p:nvSpPr>
              <p:spPr bwMode="auto">
                <a:xfrm>
                  <a:off x="4854" y="22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</a:cxnLst>
                  <a:rect l="0" t="0" r="r" b="b"/>
                  <a:pathLst>
                    <a:path w="52" h="52">
                      <a:moveTo>
                        <a:pt x="34" y="52"/>
                      </a:move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7" name="Freeform 5282"/>
                <p:cNvSpPr>
                  <a:spLocks/>
                </p:cNvSpPr>
                <p:nvPr/>
              </p:nvSpPr>
              <p:spPr bwMode="auto">
                <a:xfrm>
                  <a:off x="4854" y="22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</a:cxnLst>
                  <a:rect l="0" t="0" r="r" b="b"/>
                  <a:pathLst>
                    <a:path w="52" h="52">
                      <a:moveTo>
                        <a:pt x="34" y="52"/>
                      </a:move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8" name="Freeform 5283"/>
                <p:cNvSpPr>
                  <a:spLocks/>
                </p:cNvSpPr>
                <p:nvPr/>
              </p:nvSpPr>
              <p:spPr bwMode="auto">
                <a:xfrm>
                  <a:off x="4854" y="22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</a:cxnLst>
                  <a:rect l="0" t="0" r="r" b="b"/>
                  <a:pathLst>
                    <a:path w="52" h="52">
                      <a:moveTo>
                        <a:pt x="34" y="52"/>
                      </a:move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9" name="Freeform 5284"/>
                <p:cNvSpPr>
                  <a:spLocks/>
                </p:cNvSpPr>
                <p:nvPr/>
              </p:nvSpPr>
              <p:spPr bwMode="auto">
                <a:xfrm>
                  <a:off x="4816" y="2249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0" name="Freeform 5285"/>
                <p:cNvSpPr>
                  <a:spLocks/>
                </p:cNvSpPr>
                <p:nvPr/>
              </p:nvSpPr>
              <p:spPr bwMode="auto">
                <a:xfrm>
                  <a:off x="4816" y="2249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1" name="Freeform 5286"/>
                <p:cNvSpPr>
                  <a:spLocks/>
                </p:cNvSpPr>
                <p:nvPr/>
              </p:nvSpPr>
              <p:spPr bwMode="auto">
                <a:xfrm>
                  <a:off x="4816" y="2249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2" name="Freeform 5287"/>
                <p:cNvSpPr>
                  <a:spLocks/>
                </p:cNvSpPr>
                <p:nvPr/>
              </p:nvSpPr>
              <p:spPr bwMode="auto">
                <a:xfrm>
                  <a:off x="4854" y="2210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4"/>
                    </a:cxn>
                    <a:cxn ang="0">
                      <a:pos x="14" y="52"/>
                    </a:cxn>
                    <a:cxn ang="0">
                      <a:pos x="5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14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30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4" y="52"/>
                    </a:cxn>
                  </a:cxnLst>
                  <a:rect l="0" t="0" r="r" b="b"/>
                  <a:pathLst>
                    <a:path w="52" h="54">
                      <a:moveTo>
                        <a:pt x="34" y="52"/>
                      </a:moveTo>
                      <a:lnTo>
                        <a:pt x="34" y="52"/>
                      </a:lnTo>
                      <a:lnTo>
                        <a:pt x="24" y="54"/>
                      </a:lnTo>
                      <a:lnTo>
                        <a:pt x="14" y="52"/>
                      </a:lnTo>
                      <a:lnTo>
                        <a:pt x="5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30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4" y="5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3" name="Freeform 5288"/>
                <p:cNvSpPr>
                  <a:spLocks/>
                </p:cNvSpPr>
                <p:nvPr/>
              </p:nvSpPr>
              <p:spPr bwMode="auto">
                <a:xfrm>
                  <a:off x="4854" y="2210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4"/>
                    </a:cxn>
                    <a:cxn ang="0">
                      <a:pos x="14" y="52"/>
                    </a:cxn>
                    <a:cxn ang="0">
                      <a:pos x="5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14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30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4" y="52"/>
                    </a:cxn>
                  </a:cxnLst>
                  <a:rect l="0" t="0" r="r" b="b"/>
                  <a:pathLst>
                    <a:path w="52" h="54">
                      <a:moveTo>
                        <a:pt x="34" y="52"/>
                      </a:moveTo>
                      <a:lnTo>
                        <a:pt x="34" y="52"/>
                      </a:lnTo>
                      <a:lnTo>
                        <a:pt x="24" y="54"/>
                      </a:lnTo>
                      <a:lnTo>
                        <a:pt x="14" y="52"/>
                      </a:lnTo>
                      <a:lnTo>
                        <a:pt x="5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30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4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4" name="Freeform 5289"/>
                <p:cNvSpPr>
                  <a:spLocks/>
                </p:cNvSpPr>
                <p:nvPr/>
              </p:nvSpPr>
              <p:spPr bwMode="auto">
                <a:xfrm>
                  <a:off x="4854" y="2210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4"/>
                    </a:cxn>
                    <a:cxn ang="0">
                      <a:pos x="14" y="52"/>
                    </a:cxn>
                    <a:cxn ang="0">
                      <a:pos x="5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14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30"/>
                    </a:cxn>
                    <a:cxn ang="0">
                      <a:pos x="49" y="37"/>
                    </a:cxn>
                    <a:cxn ang="0">
                      <a:pos x="42" y="47"/>
                    </a:cxn>
                    <a:cxn ang="0">
                      <a:pos x="34" y="52"/>
                    </a:cxn>
                    <a:cxn ang="0">
                      <a:pos x="34" y="52"/>
                    </a:cxn>
                  </a:cxnLst>
                  <a:rect l="0" t="0" r="r" b="b"/>
                  <a:pathLst>
                    <a:path w="52" h="54">
                      <a:moveTo>
                        <a:pt x="34" y="52"/>
                      </a:moveTo>
                      <a:lnTo>
                        <a:pt x="34" y="52"/>
                      </a:lnTo>
                      <a:lnTo>
                        <a:pt x="24" y="54"/>
                      </a:lnTo>
                      <a:lnTo>
                        <a:pt x="14" y="52"/>
                      </a:lnTo>
                      <a:lnTo>
                        <a:pt x="5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30"/>
                      </a:lnTo>
                      <a:lnTo>
                        <a:pt x="49" y="37"/>
                      </a:lnTo>
                      <a:lnTo>
                        <a:pt x="42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5" name="Freeform 5290"/>
                <p:cNvSpPr>
                  <a:spLocks/>
                </p:cNvSpPr>
                <p:nvPr/>
              </p:nvSpPr>
              <p:spPr bwMode="auto">
                <a:xfrm>
                  <a:off x="4965" y="206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6" name="Freeform 5291"/>
                <p:cNvSpPr>
                  <a:spLocks/>
                </p:cNvSpPr>
                <p:nvPr/>
              </p:nvSpPr>
              <p:spPr bwMode="auto">
                <a:xfrm>
                  <a:off x="4965" y="206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7" name="Freeform 5292"/>
                <p:cNvSpPr>
                  <a:spLocks/>
                </p:cNvSpPr>
                <p:nvPr/>
              </p:nvSpPr>
              <p:spPr bwMode="auto">
                <a:xfrm>
                  <a:off x="4965" y="206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8" name="Freeform 5293"/>
                <p:cNvSpPr>
                  <a:spLocks/>
                </p:cNvSpPr>
                <p:nvPr/>
              </p:nvSpPr>
              <p:spPr bwMode="auto">
                <a:xfrm>
                  <a:off x="4940" y="210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5" y="42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0" y="14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3" y="44"/>
                    </a:cxn>
                    <a:cxn ang="0">
                      <a:pos x="35" y="49"/>
                    </a:cxn>
                  </a:cxnLst>
                  <a:rect l="0" t="0" r="r" b="b"/>
                  <a:pathLst>
                    <a:path w="52" h="52">
                      <a:moveTo>
                        <a:pt x="35" y="49"/>
                      </a:move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5" y="4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3" y="44"/>
                      </a:lnTo>
                      <a:lnTo>
                        <a:pt x="35" y="49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9" name="Freeform 5294"/>
                <p:cNvSpPr>
                  <a:spLocks/>
                </p:cNvSpPr>
                <p:nvPr/>
              </p:nvSpPr>
              <p:spPr bwMode="auto">
                <a:xfrm>
                  <a:off x="4940" y="210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5" y="42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0" y="14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3" y="44"/>
                    </a:cxn>
                    <a:cxn ang="0">
                      <a:pos x="35" y="49"/>
                    </a:cxn>
                  </a:cxnLst>
                  <a:rect l="0" t="0" r="r" b="b"/>
                  <a:pathLst>
                    <a:path w="52" h="52">
                      <a:moveTo>
                        <a:pt x="35" y="49"/>
                      </a:move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5" y="4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3" y="44"/>
                      </a:lnTo>
                      <a:lnTo>
                        <a:pt x="35" y="49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0" name="Freeform 5295"/>
                <p:cNvSpPr>
                  <a:spLocks/>
                </p:cNvSpPr>
                <p:nvPr/>
              </p:nvSpPr>
              <p:spPr bwMode="auto">
                <a:xfrm>
                  <a:off x="4940" y="210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5" y="42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0" y="14"/>
                    </a:cxn>
                    <a:cxn ang="0">
                      <a:pos x="8" y="7"/>
                    </a:cxn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28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3" y="44"/>
                    </a:cxn>
                    <a:cxn ang="0">
                      <a:pos x="35" y="49"/>
                    </a:cxn>
                    <a:cxn ang="0">
                      <a:pos x="35" y="49"/>
                    </a:cxn>
                  </a:cxnLst>
                  <a:rect l="0" t="0" r="r" b="b"/>
                  <a:pathLst>
                    <a:path w="52" h="52">
                      <a:moveTo>
                        <a:pt x="35" y="49"/>
                      </a:move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5" y="4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8" y="7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3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1" name="Freeform 5296"/>
                <p:cNvSpPr>
                  <a:spLocks/>
                </p:cNvSpPr>
                <p:nvPr/>
              </p:nvSpPr>
              <p:spPr bwMode="auto">
                <a:xfrm>
                  <a:off x="4916" y="216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4" y="49"/>
                    </a:cxn>
                  </a:cxnLst>
                  <a:rect l="0" t="0" r="r" b="b"/>
                  <a:pathLst>
                    <a:path w="52" h="52">
                      <a:moveTo>
                        <a:pt x="34" y="49"/>
                      </a:move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4" y="49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2" name="Freeform 5297"/>
                <p:cNvSpPr>
                  <a:spLocks/>
                </p:cNvSpPr>
                <p:nvPr/>
              </p:nvSpPr>
              <p:spPr bwMode="auto">
                <a:xfrm>
                  <a:off x="4916" y="216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4" y="49"/>
                    </a:cxn>
                  </a:cxnLst>
                  <a:rect l="0" t="0" r="r" b="b"/>
                  <a:pathLst>
                    <a:path w="52" h="52">
                      <a:moveTo>
                        <a:pt x="34" y="49"/>
                      </a:move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4" y="49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3" name="Freeform 5298"/>
                <p:cNvSpPr>
                  <a:spLocks/>
                </p:cNvSpPr>
                <p:nvPr/>
              </p:nvSpPr>
              <p:spPr bwMode="auto">
                <a:xfrm>
                  <a:off x="4916" y="216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2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4" y="49"/>
                    </a:cxn>
                    <a:cxn ang="0">
                      <a:pos x="34" y="49"/>
                    </a:cxn>
                  </a:cxnLst>
                  <a:rect l="0" t="0" r="r" b="b"/>
                  <a:pathLst>
                    <a:path w="52" h="52">
                      <a:moveTo>
                        <a:pt x="34" y="49"/>
                      </a:move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4" name="Freeform 5299"/>
                <p:cNvSpPr>
                  <a:spLocks/>
                </p:cNvSpPr>
                <p:nvPr/>
              </p:nvSpPr>
              <p:spPr bwMode="auto">
                <a:xfrm>
                  <a:off x="4893" y="2170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5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5" name="Freeform 5300"/>
                <p:cNvSpPr>
                  <a:spLocks/>
                </p:cNvSpPr>
                <p:nvPr/>
              </p:nvSpPr>
              <p:spPr bwMode="auto">
                <a:xfrm>
                  <a:off x="4893" y="2170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5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6" name="Freeform 5301"/>
                <p:cNvSpPr>
                  <a:spLocks/>
                </p:cNvSpPr>
                <p:nvPr/>
              </p:nvSpPr>
              <p:spPr bwMode="auto">
                <a:xfrm>
                  <a:off x="4893" y="2170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5" h="52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7" name="Freeform 5302"/>
                <p:cNvSpPr>
                  <a:spLocks/>
                </p:cNvSpPr>
                <p:nvPr/>
              </p:nvSpPr>
              <p:spPr bwMode="auto">
                <a:xfrm>
                  <a:off x="4973" y="210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</a:cxnLst>
                  <a:rect l="0" t="0" r="r" b="b"/>
                  <a:pathLst>
                    <a:path w="52" h="52">
                      <a:moveTo>
                        <a:pt x="34" y="50"/>
                      </a:move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8" name="Freeform 5303"/>
                <p:cNvSpPr>
                  <a:spLocks/>
                </p:cNvSpPr>
                <p:nvPr/>
              </p:nvSpPr>
              <p:spPr bwMode="auto">
                <a:xfrm>
                  <a:off x="4973" y="210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</a:cxnLst>
                  <a:rect l="0" t="0" r="r" b="b"/>
                  <a:pathLst>
                    <a:path w="52" h="52">
                      <a:moveTo>
                        <a:pt x="34" y="50"/>
                      </a:move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9" name="Freeform 5304"/>
                <p:cNvSpPr>
                  <a:spLocks/>
                </p:cNvSpPr>
                <p:nvPr/>
              </p:nvSpPr>
              <p:spPr bwMode="auto">
                <a:xfrm>
                  <a:off x="4973" y="210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</a:cxnLst>
                  <a:rect l="0" t="0" r="r" b="b"/>
                  <a:pathLst>
                    <a:path w="52" h="52">
                      <a:moveTo>
                        <a:pt x="34" y="50"/>
                      </a:move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0" name="Freeform 5305"/>
                <p:cNvSpPr>
                  <a:spLocks/>
                </p:cNvSpPr>
                <p:nvPr/>
              </p:nvSpPr>
              <p:spPr bwMode="auto">
                <a:xfrm>
                  <a:off x="4933" y="213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1" name="Freeform 5306"/>
                <p:cNvSpPr>
                  <a:spLocks/>
                </p:cNvSpPr>
                <p:nvPr/>
              </p:nvSpPr>
              <p:spPr bwMode="auto">
                <a:xfrm>
                  <a:off x="4933" y="213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2" name="Freeform 5307"/>
                <p:cNvSpPr>
                  <a:spLocks/>
                </p:cNvSpPr>
                <p:nvPr/>
              </p:nvSpPr>
              <p:spPr bwMode="auto">
                <a:xfrm>
                  <a:off x="4933" y="213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3" name="Freeform 5308"/>
                <p:cNvSpPr>
                  <a:spLocks/>
                </p:cNvSpPr>
                <p:nvPr/>
              </p:nvSpPr>
              <p:spPr bwMode="auto">
                <a:xfrm>
                  <a:off x="5005" y="206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4" name="Freeform 5309"/>
                <p:cNvSpPr>
                  <a:spLocks/>
                </p:cNvSpPr>
                <p:nvPr/>
              </p:nvSpPr>
              <p:spPr bwMode="auto">
                <a:xfrm>
                  <a:off x="5005" y="206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5"/>
                      </a:lnTo>
                      <a:lnTo>
                        <a:pt x="35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5" name="Freeform 5310"/>
                <p:cNvSpPr>
                  <a:spLocks/>
                </p:cNvSpPr>
                <p:nvPr/>
              </p:nvSpPr>
              <p:spPr bwMode="auto">
                <a:xfrm>
                  <a:off x="5005" y="206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5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3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5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6" name="Freeform 5311"/>
                <p:cNvSpPr>
                  <a:spLocks/>
                </p:cNvSpPr>
                <p:nvPr/>
              </p:nvSpPr>
              <p:spPr bwMode="auto">
                <a:xfrm>
                  <a:off x="5037" y="2021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5" y="55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2" h="55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5" y="55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7" name="Freeform 5312"/>
                <p:cNvSpPr>
                  <a:spLocks/>
                </p:cNvSpPr>
                <p:nvPr/>
              </p:nvSpPr>
              <p:spPr bwMode="auto">
                <a:xfrm>
                  <a:off x="5037" y="2021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5" y="55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2" h="55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5" y="55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7" y="5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8" name="Freeform 5313"/>
                <p:cNvSpPr>
                  <a:spLocks/>
                </p:cNvSpPr>
                <p:nvPr/>
              </p:nvSpPr>
              <p:spPr bwMode="auto">
                <a:xfrm>
                  <a:off x="5037" y="2021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5" y="55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7" y="52"/>
                    </a:cxn>
                    <a:cxn ang="0">
                      <a:pos x="37" y="52"/>
                    </a:cxn>
                  </a:cxnLst>
                  <a:rect l="0" t="0" r="r" b="b"/>
                  <a:pathLst>
                    <a:path w="52" h="55">
                      <a:moveTo>
                        <a:pt x="37" y="52"/>
                      </a:moveTo>
                      <a:lnTo>
                        <a:pt x="37" y="52"/>
                      </a:lnTo>
                      <a:lnTo>
                        <a:pt x="25" y="55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7" y="52"/>
                      </a:lnTo>
                      <a:lnTo>
                        <a:pt x="37" y="5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9" name="Freeform 5314"/>
                <p:cNvSpPr>
                  <a:spLocks/>
                </p:cNvSpPr>
                <p:nvPr/>
              </p:nvSpPr>
              <p:spPr bwMode="auto">
                <a:xfrm>
                  <a:off x="4774" y="228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0" name="Freeform 5315"/>
                <p:cNvSpPr>
                  <a:spLocks/>
                </p:cNvSpPr>
                <p:nvPr/>
              </p:nvSpPr>
              <p:spPr bwMode="auto">
                <a:xfrm>
                  <a:off x="4774" y="228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1" name="Freeform 5316"/>
                <p:cNvSpPr>
                  <a:spLocks/>
                </p:cNvSpPr>
                <p:nvPr/>
              </p:nvSpPr>
              <p:spPr bwMode="auto">
                <a:xfrm>
                  <a:off x="4774" y="228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2" name="Freeform 5317"/>
                <p:cNvSpPr>
                  <a:spLocks/>
                </p:cNvSpPr>
                <p:nvPr/>
              </p:nvSpPr>
              <p:spPr bwMode="auto">
                <a:xfrm>
                  <a:off x="4715" y="236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3" name="Freeform 5318"/>
                <p:cNvSpPr>
                  <a:spLocks/>
                </p:cNvSpPr>
                <p:nvPr/>
              </p:nvSpPr>
              <p:spPr bwMode="auto">
                <a:xfrm>
                  <a:off x="4715" y="236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4" name="Freeform 5319"/>
                <p:cNvSpPr>
                  <a:spLocks/>
                </p:cNvSpPr>
                <p:nvPr/>
              </p:nvSpPr>
              <p:spPr bwMode="auto">
                <a:xfrm>
                  <a:off x="4715" y="236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5" name="Freeform 5320"/>
                <p:cNvSpPr>
                  <a:spLocks/>
                </p:cNvSpPr>
                <p:nvPr/>
              </p:nvSpPr>
              <p:spPr bwMode="auto">
                <a:xfrm>
                  <a:off x="4744" y="2326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3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6" name="Freeform 5321"/>
                <p:cNvSpPr>
                  <a:spLocks/>
                </p:cNvSpPr>
                <p:nvPr/>
              </p:nvSpPr>
              <p:spPr bwMode="auto">
                <a:xfrm>
                  <a:off x="4744" y="2326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3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7" name="Freeform 5322"/>
                <p:cNvSpPr>
                  <a:spLocks/>
                </p:cNvSpPr>
                <p:nvPr/>
              </p:nvSpPr>
              <p:spPr bwMode="auto">
                <a:xfrm>
                  <a:off x="4744" y="2326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8" y="43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3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8" y="43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8" name="Freeform 5323"/>
                <p:cNvSpPr>
                  <a:spLocks/>
                </p:cNvSpPr>
                <p:nvPr/>
              </p:nvSpPr>
              <p:spPr bwMode="auto">
                <a:xfrm>
                  <a:off x="4782" y="231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9" name="Freeform 5324"/>
                <p:cNvSpPr>
                  <a:spLocks/>
                </p:cNvSpPr>
                <p:nvPr/>
              </p:nvSpPr>
              <p:spPr bwMode="auto">
                <a:xfrm>
                  <a:off x="4782" y="231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0" name="Freeform 5325"/>
                <p:cNvSpPr>
                  <a:spLocks/>
                </p:cNvSpPr>
                <p:nvPr/>
              </p:nvSpPr>
              <p:spPr bwMode="auto">
                <a:xfrm>
                  <a:off x="4782" y="231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1" name="Freeform 5326"/>
                <p:cNvSpPr>
                  <a:spLocks/>
                </p:cNvSpPr>
                <p:nvPr/>
              </p:nvSpPr>
              <p:spPr bwMode="auto">
                <a:xfrm>
                  <a:off x="4744" y="235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2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10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2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10" y="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2" name="Freeform 5327"/>
                <p:cNvSpPr>
                  <a:spLocks/>
                </p:cNvSpPr>
                <p:nvPr/>
              </p:nvSpPr>
              <p:spPr bwMode="auto">
                <a:xfrm>
                  <a:off x="4744" y="235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2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10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2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10" y="5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3" name="Freeform 5328"/>
                <p:cNvSpPr>
                  <a:spLocks/>
                </p:cNvSpPr>
                <p:nvPr/>
              </p:nvSpPr>
              <p:spPr bwMode="auto">
                <a:xfrm>
                  <a:off x="4744" y="235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2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10" y="5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2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10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4" name="Freeform 5329"/>
                <p:cNvSpPr>
                  <a:spLocks/>
                </p:cNvSpPr>
                <p:nvPr/>
              </p:nvSpPr>
              <p:spPr bwMode="auto">
                <a:xfrm>
                  <a:off x="4561" y="184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49" y="35"/>
                    </a:cxn>
                    <a:cxn ang="0">
                      <a:pos x="44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8"/>
                    </a:cxn>
                    <a:cxn ang="0">
                      <a:pos x="5" y="8"/>
                    </a:cxn>
                    <a:cxn ang="0">
                      <a:pos x="12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49" y="13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49" y="35"/>
                      </a:lnTo>
                      <a:lnTo>
                        <a:pt x="44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5" y="8"/>
                      </a:lnTo>
                      <a:lnTo>
                        <a:pt x="12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49" y="13"/>
                      </a:lnTo>
                      <a:lnTo>
                        <a:pt x="52" y="2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5" name="Freeform 5330"/>
                <p:cNvSpPr>
                  <a:spLocks/>
                </p:cNvSpPr>
                <p:nvPr/>
              </p:nvSpPr>
              <p:spPr bwMode="auto">
                <a:xfrm>
                  <a:off x="4561" y="184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49" y="35"/>
                    </a:cxn>
                    <a:cxn ang="0">
                      <a:pos x="44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8"/>
                    </a:cxn>
                    <a:cxn ang="0">
                      <a:pos x="5" y="8"/>
                    </a:cxn>
                    <a:cxn ang="0">
                      <a:pos x="12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49" y="13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49" y="35"/>
                      </a:lnTo>
                      <a:lnTo>
                        <a:pt x="44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5" y="8"/>
                      </a:lnTo>
                      <a:lnTo>
                        <a:pt x="12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49" y="13"/>
                      </a:lnTo>
                      <a:lnTo>
                        <a:pt x="52" y="2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6" name="Freeform 5331"/>
                <p:cNvSpPr>
                  <a:spLocks/>
                </p:cNvSpPr>
                <p:nvPr/>
              </p:nvSpPr>
              <p:spPr bwMode="auto">
                <a:xfrm>
                  <a:off x="4561" y="184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49" y="35"/>
                    </a:cxn>
                    <a:cxn ang="0">
                      <a:pos x="44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8"/>
                    </a:cxn>
                    <a:cxn ang="0">
                      <a:pos x="5" y="8"/>
                    </a:cxn>
                    <a:cxn ang="0">
                      <a:pos x="12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49" y="13"/>
                    </a:cxn>
                    <a:cxn ang="0">
                      <a:pos x="52" y="22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49" y="35"/>
                      </a:lnTo>
                      <a:lnTo>
                        <a:pt x="44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5" y="8"/>
                      </a:lnTo>
                      <a:lnTo>
                        <a:pt x="12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49" y="13"/>
                      </a:lnTo>
                      <a:lnTo>
                        <a:pt x="52" y="22"/>
                      </a:lnTo>
                      <a:lnTo>
                        <a:pt x="52" y="2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7" name="Freeform 5332"/>
                <p:cNvSpPr>
                  <a:spLocks/>
                </p:cNvSpPr>
                <p:nvPr/>
              </p:nvSpPr>
              <p:spPr bwMode="auto">
                <a:xfrm>
                  <a:off x="4496" y="17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40" y="50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40" y="5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8" name="Freeform 5333"/>
                <p:cNvSpPr>
                  <a:spLocks/>
                </p:cNvSpPr>
                <p:nvPr/>
              </p:nvSpPr>
              <p:spPr bwMode="auto">
                <a:xfrm>
                  <a:off x="4496" y="17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40" y="50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40" y="5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9" name="Freeform 5334"/>
                <p:cNvSpPr>
                  <a:spLocks/>
                </p:cNvSpPr>
                <p:nvPr/>
              </p:nvSpPr>
              <p:spPr bwMode="auto">
                <a:xfrm>
                  <a:off x="4496" y="17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40" y="50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40" y="5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0" name="Freeform 5335"/>
                <p:cNvSpPr>
                  <a:spLocks/>
                </p:cNvSpPr>
                <p:nvPr/>
              </p:nvSpPr>
              <p:spPr bwMode="auto">
                <a:xfrm>
                  <a:off x="4362" y="160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78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1" name="Freeform 5336"/>
                <p:cNvSpPr>
                  <a:spLocks/>
                </p:cNvSpPr>
                <p:nvPr/>
              </p:nvSpPr>
              <p:spPr bwMode="auto">
                <a:xfrm>
                  <a:off x="4362" y="160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2" name="Freeform 5337"/>
                <p:cNvSpPr>
                  <a:spLocks/>
                </p:cNvSpPr>
                <p:nvPr/>
              </p:nvSpPr>
              <p:spPr bwMode="auto">
                <a:xfrm>
                  <a:off x="4362" y="160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3" name="Freeform 5338"/>
                <p:cNvSpPr>
                  <a:spLocks/>
                </p:cNvSpPr>
                <p:nvPr/>
              </p:nvSpPr>
              <p:spPr bwMode="auto">
                <a:xfrm>
                  <a:off x="4531" y="1800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3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8"/>
                    </a:cxn>
                    <a:cxn ang="0">
                      <a:pos x="5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3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0" y="18"/>
                      </a:lnTo>
                      <a:lnTo>
                        <a:pt x="5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4" name="Freeform 5339"/>
                <p:cNvSpPr>
                  <a:spLocks/>
                </p:cNvSpPr>
                <p:nvPr/>
              </p:nvSpPr>
              <p:spPr bwMode="auto">
                <a:xfrm>
                  <a:off x="4531" y="1800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3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8"/>
                    </a:cxn>
                    <a:cxn ang="0">
                      <a:pos x="5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3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0" y="18"/>
                      </a:lnTo>
                      <a:lnTo>
                        <a:pt x="5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5" name="Freeform 5340"/>
                <p:cNvSpPr>
                  <a:spLocks/>
                </p:cNvSpPr>
                <p:nvPr/>
              </p:nvSpPr>
              <p:spPr bwMode="auto">
                <a:xfrm>
                  <a:off x="4531" y="1800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3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18"/>
                    </a:cxn>
                    <a:cxn ang="0">
                      <a:pos x="5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3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0" y="18"/>
                      </a:lnTo>
                      <a:lnTo>
                        <a:pt x="5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6" name="Freeform 5341"/>
                <p:cNvSpPr>
                  <a:spLocks/>
                </p:cNvSpPr>
                <p:nvPr/>
              </p:nvSpPr>
              <p:spPr bwMode="auto">
                <a:xfrm>
                  <a:off x="4526" y="183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4"/>
                    </a:cxn>
                    <a:cxn ang="0">
                      <a:pos x="45" y="42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0" y="34"/>
                      </a:lnTo>
                      <a:lnTo>
                        <a:pt x="45" y="42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7" name="Freeform 5342"/>
                <p:cNvSpPr>
                  <a:spLocks/>
                </p:cNvSpPr>
                <p:nvPr/>
              </p:nvSpPr>
              <p:spPr bwMode="auto">
                <a:xfrm>
                  <a:off x="4526" y="183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4"/>
                    </a:cxn>
                    <a:cxn ang="0">
                      <a:pos x="45" y="42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0" y="34"/>
                      </a:lnTo>
                      <a:lnTo>
                        <a:pt x="45" y="42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8" name="Freeform 5343"/>
                <p:cNvSpPr>
                  <a:spLocks/>
                </p:cNvSpPr>
                <p:nvPr/>
              </p:nvSpPr>
              <p:spPr bwMode="auto">
                <a:xfrm>
                  <a:off x="4526" y="183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4"/>
                    </a:cxn>
                    <a:cxn ang="0">
                      <a:pos x="45" y="42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0" y="34"/>
                      </a:lnTo>
                      <a:lnTo>
                        <a:pt x="45" y="42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9" name="Freeform 5344"/>
                <p:cNvSpPr>
                  <a:spLocks/>
                </p:cNvSpPr>
                <p:nvPr/>
              </p:nvSpPr>
              <p:spPr bwMode="auto">
                <a:xfrm>
                  <a:off x="4499" y="179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2" y="32"/>
                    </a:cxn>
                    <a:cxn ang="0">
                      <a:pos x="47" y="42"/>
                    </a:cxn>
                    <a:cxn ang="0">
                      <a:pos x="39" y="47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0"/>
                    </a:cxn>
                    <a:cxn ang="0">
                      <a:pos x="44" y="5"/>
                    </a:cxn>
                    <a:cxn ang="0">
                      <a:pos x="49" y="12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52" y="32"/>
                      </a:lnTo>
                      <a:lnTo>
                        <a:pt x="47" y="42"/>
                      </a:lnTo>
                      <a:lnTo>
                        <a:pt x="39" y="47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0"/>
                      </a:lnTo>
                      <a:lnTo>
                        <a:pt x="44" y="5"/>
                      </a:lnTo>
                      <a:lnTo>
                        <a:pt x="49" y="12"/>
                      </a:lnTo>
                      <a:lnTo>
                        <a:pt x="52" y="2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0" name="Freeform 5345"/>
                <p:cNvSpPr>
                  <a:spLocks/>
                </p:cNvSpPr>
                <p:nvPr/>
              </p:nvSpPr>
              <p:spPr bwMode="auto">
                <a:xfrm>
                  <a:off x="4499" y="179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2" y="32"/>
                    </a:cxn>
                    <a:cxn ang="0">
                      <a:pos x="47" y="42"/>
                    </a:cxn>
                    <a:cxn ang="0">
                      <a:pos x="39" y="47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0"/>
                    </a:cxn>
                    <a:cxn ang="0">
                      <a:pos x="44" y="5"/>
                    </a:cxn>
                    <a:cxn ang="0">
                      <a:pos x="49" y="12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52" y="32"/>
                      </a:lnTo>
                      <a:lnTo>
                        <a:pt x="47" y="42"/>
                      </a:lnTo>
                      <a:lnTo>
                        <a:pt x="39" y="47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0"/>
                      </a:lnTo>
                      <a:lnTo>
                        <a:pt x="44" y="5"/>
                      </a:lnTo>
                      <a:lnTo>
                        <a:pt x="49" y="12"/>
                      </a:lnTo>
                      <a:lnTo>
                        <a:pt x="52" y="2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1" name="Freeform 5346"/>
                <p:cNvSpPr>
                  <a:spLocks/>
                </p:cNvSpPr>
                <p:nvPr/>
              </p:nvSpPr>
              <p:spPr bwMode="auto">
                <a:xfrm>
                  <a:off x="4499" y="179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2" y="32"/>
                    </a:cxn>
                    <a:cxn ang="0">
                      <a:pos x="47" y="42"/>
                    </a:cxn>
                    <a:cxn ang="0">
                      <a:pos x="39" y="47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0"/>
                    </a:cxn>
                    <a:cxn ang="0">
                      <a:pos x="44" y="5"/>
                    </a:cxn>
                    <a:cxn ang="0">
                      <a:pos x="49" y="12"/>
                    </a:cxn>
                    <a:cxn ang="0">
                      <a:pos x="52" y="22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52" y="32"/>
                      </a:lnTo>
                      <a:lnTo>
                        <a:pt x="47" y="42"/>
                      </a:lnTo>
                      <a:lnTo>
                        <a:pt x="39" y="47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0"/>
                      </a:lnTo>
                      <a:lnTo>
                        <a:pt x="44" y="5"/>
                      </a:lnTo>
                      <a:lnTo>
                        <a:pt x="49" y="12"/>
                      </a:lnTo>
                      <a:lnTo>
                        <a:pt x="52" y="22"/>
                      </a:lnTo>
                      <a:lnTo>
                        <a:pt x="52" y="2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2" name="Freeform 5347"/>
                <p:cNvSpPr>
                  <a:spLocks/>
                </p:cNvSpPr>
                <p:nvPr/>
              </p:nvSpPr>
              <p:spPr bwMode="auto">
                <a:xfrm>
                  <a:off x="4390" y="16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4" y="2"/>
                    </a:cxn>
                    <a:cxn ang="0">
                      <a:pos x="42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4" y="2"/>
                      </a:lnTo>
                      <a:lnTo>
                        <a:pt x="42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3" name="Freeform 5348"/>
                <p:cNvSpPr>
                  <a:spLocks/>
                </p:cNvSpPr>
                <p:nvPr/>
              </p:nvSpPr>
              <p:spPr bwMode="auto">
                <a:xfrm>
                  <a:off x="4390" y="16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4" y="2"/>
                    </a:cxn>
                    <a:cxn ang="0">
                      <a:pos x="42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4" y="2"/>
                      </a:lnTo>
                      <a:lnTo>
                        <a:pt x="42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4" name="Freeform 5349"/>
                <p:cNvSpPr>
                  <a:spLocks/>
                </p:cNvSpPr>
                <p:nvPr/>
              </p:nvSpPr>
              <p:spPr bwMode="auto">
                <a:xfrm>
                  <a:off x="4390" y="1642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4" y="2"/>
                    </a:cxn>
                    <a:cxn ang="0">
                      <a:pos x="42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4" y="2"/>
                      </a:lnTo>
                      <a:lnTo>
                        <a:pt x="42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5" name="Freeform 5350"/>
                <p:cNvSpPr>
                  <a:spLocks/>
                </p:cNvSpPr>
                <p:nvPr/>
              </p:nvSpPr>
              <p:spPr bwMode="auto">
                <a:xfrm>
                  <a:off x="4422" y="16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6" name="Freeform 5351"/>
                <p:cNvSpPr>
                  <a:spLocks/>
                </p:cNvSpPr>
                <p:nvPr/>
              </p:nvSpPr>
              <p:spPr bwMode="auto">
                <a:xfrm>
                  <a:off x="4422" y="16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7" name="Freeform 5352"/>
                <p:cNvSpPr>
                  <a:spLocks/>
                </p:cNvSpPr>
                <p:nvPr/>
              </p:nvSpPr>
              <p:spPr bwMode="auto">
                <a:xfrm>
                  <a:off x="4422" y="167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8" name="Freeform 5353"/>
                <p:cNvSpPr>
                  <a:spLocks/>
                </p:cNvSpPr>
                <p:nvPr/>
              </p:nvSpPr>
              <p:spPr bwMode="auto">
                <a:xfrm>
                  <a:off x="4469" y="171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7" y="42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50" y="1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7" y="42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50" y="1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9" name="Freeform 5354"/>
                <p:cNvSpPr>
                  <a:spLocks/>
                </p:cNvSpPr>
                <p:nvPr/>
              </p:nvSpPr>
              <p:spPr bwMode="auto">
                <a:xfrm>
                  <a:off x="4469" y="171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7" y="42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50" y="1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7" y="42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50" y="14"/>
                      </a:lnTo>
                      <a:lnTo>
                        <a:pt x="52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0" name="Freeform 5355"/>
                <p:cNvSpPr>
                  <a:spLocks/>
                </p:cNvSpPr>
                <p:nvPr/>
              </p:nvSpPr>
              <p:spPr bwMode="auto">
                <a:xfrm>
                  <a:off x="4469" y="171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7" y="42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7" y="42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1" name="Freeform 5356"/>
                <p:cNvSpPr>
                  <a:spLocks/>
                </p:cNvSpPr>
                <p:nvPr/>
              </p:nvSpPr>
              <p:spPr bwMode="auto">
                <a:xfrm>
                  <a:off x="4474" y="174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2" y="5"/>
                    </a:cxn>
                    <a:cxn ang="0">
                      <a:pos x="47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2" y="5"/>
                      </a:lnTo>
                      <a:lnTo>
                        <a:pt x="47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2" name="Freeform 5357"/>
                <p:cNvSpPr>
                  <a:spLocks/>
                </p:cNvSpPr>
                <p:nvPr/>
              </p:nvSpPr>
              <p:spPr bwMode="auto">
                <a:xfrm>
                  <a:off x="4474" y="174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2" y="5"/>
                    </a:cxn>
                    <a:cxn ang="0">
                      <a:pos x="47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2" y="5"/>
                      </a:lnTo>
                      <a:lnTo>
                        <a:pt x="47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3" name="Freeform 5358"/>
                <p:cNvSpPr>
                  <a:spLocks/>
                </p:cNvSpPr>
                <p:nvPr/>
              </p:nvSpPr>
              <p:spPr bwMode="auto">
                <a:xfrm>
                  <a:off x="4474" y="174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2" y="5"/>
                    </a:cxn>
                    <a:cxn ang="0">
                      <a:pos x="47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2" y="5"/>
                      </a:lnTo>
                      <a:lnTo>
                        <a:pt x="47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" name="Freeform 5359"/>
                <p:cNvSpPr>
                  <a:spLocks/>
                </p:cNvSpPr>
                <p:nvPr/>
              </p:nvSpPr>
              <p:spPr bwMode="auto">
                <a:xfrm>
                  <a:off x="4429" y="1644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7" y="50"/>
                    </a:cxn>
                    <a:cxn ang="0">
                      <a:pos x="28" y="55"/>
                    </a:cxn>
                    <a:cxn ang="0">
                      <a:pos x="28" y="55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5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7" y="50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5" name="Freeform 5360"/>
                <p:cNvSpPr>
                  <a:spLocks/>
                </p:cNvSpPr>
                <p:nvPr/>
              </p:nvSpPr>
              <p:spPr bwMode="auto">
                <a:xfrm>
                  <a:off x="4429" y="1644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7" y="50"/>
                    </a:cxn>
                    <a:cxn ang="0">
                      <a:pos x="28" y="55"/>
                    </a:cxn>
                    <a:cxn ang="0">
                      <a:pos x="28" y="55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5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7" y="50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" name="Freeform 5361"/>
                <p:cNvSpPr>
                  <a:spLocks/>
                </p:cNvSpPr>
                <p:nvPr/>
              </p:nvSpPr>
              <p:spPr bwMode="auto">
                <a:xfrm>
                  <a:off x="4429" y="1644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7" y="50"/>
                    </a:cxn>
                    <a:cxn ang="0">
                      <a:pos x="28" y="55"/>
                    </a:cxn>
                    <a:cxn ang="0">
                      <a:pos x="28" y="55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5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7" y="50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7" name="Freeform 5362"/>
                <p:cNvSpPr>
                  <a:spLocks/>
                </p:cNvSpPr>
                <p:nvPr/>
              </p:nvSpPr>
              <p:spPr bwMode="auto">
                <a:xfrm>
                  <a:off x="4449" y="169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50" y="12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50" y="12"/>
                      </a:lnTo>
                      <a:lnTo>
                        <a:pt x="52" y="2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8" name="Freeform 5363"/>
                <p:cNvSpPr>
                  <a:spLocks/>
                </p:cNvSpPr>
                <p:nvPr/>
              </p:nvSpPr>
              <p:spPr bwMode="auto">
                <a:xfrm>
                  <a:off x="4449" y="169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50" y="12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50" y="12"/>
                      </a:lnTo>
                      <a:lnTo>
                        <a:pt x="52" y="2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9" name="Freeform 5364"/>
                <p:cNvSpPr>
                  <a:spLocks/>
                </p:cNvSpPr>
                <p:nvPr/>
              </p:nvSpPr>
              <p:spPr bwMode="auto">
                <a:xfrm>
                  <a:off x="4449" y="1694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50" y="12"/>
                    </a:cxn>
                    <a:cxn ang="0">
                      <a:pos x="52" y="22"/>
                    </a:cxn>
                    <a:cxn ang="0">
                      <a:pos x="52" y="22"/>
                    </a:cxn>
                  </a:cxnLst>
                  <a:rect l="0" t="0" r="r" b="b"/>
                  <a:pathLst>
                    <a:path w="52" h="52">
                      <a:moveTo>
                        <a:pt x="52" y="22"/>
                      </a:moveTo>
                      <a:lnTo>
                        <a:pt x="52" y="22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50" y="12"/>
                      </a:lnTo>
                      <a:lnTo>
                        <a:pt x="52" y="22"/>
                      </a:lnTo>
                      <a:lnTo>
                        <a:pt x="52" y="2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" name="Freeform 5365"/>
                <p:cNvSpPr>
                  <a:spLocks/>
                </p:cNvSpPr>
                <p:nvPr/>
              </p:nvSpPr>
              <p:spPr bwMode="auto">
                <a:xfrm>
                  <a:off x="4402" y="1604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3"/>
                    </a:cxn>
                    <a:cxn ang="0">
                      <a:pos x="7" y="48"/>
                    </a:cxn>
                    <a:cxn ang="0">
                      <a:pos x="2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0" y="18"/>
                    </a:cxn>
                    <a:cxn ang="0">
                      <a:pos x="5" y="10"/>
                    </a:cxn>
                    <a:cxn ang="0">
                      <a:pos x="12" y="3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2" y="3"/>
                    </a:cxn>
                    <a:cxn ang="0">
                      <a:pos x="42" y="8"/>
                    </a:cxn>
                    <a:cxn ang="0">
                      <a:pos x="47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3"/>
                      </a:lnTo>
                      <a:lnTo>
                        <a:pt x="7" y="48"/>
                      </a:lnTo>
                      <a:lnTo>
                        <a:pt x="2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5" y="10"/>
                      </a:lnTo>
                      <a:lnTo>
                        <a:pt x="12" y="3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2" y="3"/>
                      </a:lnTo>
                      <a:lnTo>
                        <a:pt x="42" y="8"/>
                      </a:lnTo>
                      <a:lnTo>
                        <a:pt x="47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" name="Freeform 5366"/>
                <p:cNvSpPr>
                  <a:spLocks/>
                </p:cNvSpPr>
                <p:nvPr/>
              </p:nvSpPr>
              <p:spPr bwMode="auto">
                <a:xfrm>
                  <a:off x="4402" y="1604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3"/>
                    </a:cxn>
                    <a:cxn ang="0">
                      <a:pos x="7" y="48"/>
                    </a:cxn>
                    <a:cxn ang="0">
                      <a:pos x="2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0" y="18"/>
                    </a:cxn>
                    <a:cxn ang="0">
                      <a:pos x="5" y="10"/>
                    </a:cxn>
                    <a:cxn ang="0">
                      <a:pos x="12" y="3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2" y="3"/>
                    </a:cxn>
                    <a:cxn ang="0">
                      <a:pos x="42" y="8"/>
                    </a:cxn>
                    <a:cxn ang="0">
                      <a:pos x="47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3"/>
                      </a:lnTo>
                      <a:lnTo>
                        <a:pt x="7" y="48"/>
                      </a:lnTo>
                      <a:lnTo>
                        <a:pt x="2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5" y="10"/>
                      </a:lnTo>
                      <a:lnTo>
                        <a:pt x="12" y="3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2" y="3"/>
                      </a:lnTo>
                      <a:lnTo>
                        <a:pt x="42" y="8"/>
                      </a:lnTo>
                      <a:lnTo>
                        <a:pt x="47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2" name="Freeform 5367"/>
                <p:cNvSpPr>
                  <a:spLocks/>
                </p:cNvSpPr>
                <p:nvPr/>
              </p:nvSpPr>
              <p:spPr bwMode="auto">
                <a:xfrm>
                  <a:off x="4402" y="1604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3"/>
                    </a:cxn>
                    <a:cxn ang="0">
                      <a:pos x="7" y="48"/>
                    </a:cxn>
                    <a:cxn ang="0">
                      <a:pos x="2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0" y="18"/>
                    </a:cxn>
                    <a:cxn ang="0">
                      <a:pos x="5" y="10"/>
                    </a:cxn>
                    <a:cxn ang="0">
                      <a:pos x="12" y="3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2" y="3"/>
                    </a:cxn>
                    <a:cxn ang="0">
                      <a:pos x="42" y="8"/>
                    </a:cxn>
                    <a:cxn ang="0">
                      <a:pos x="47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3"/>
                      </a:lnTo>
                      <a:lnTo>
                        <a:pt x="7" y="48"/>
                      </a:lnTo>
                      <a:lnTo>
                        <a:pt x="2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18"/>
                      </a:lnTo>
                      <a:lnTo>
                        <a:pt x="5" y="10"/>
                      </a:lnTo>
                      <a:lnTo>
                        <a:pt x="12" y="3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2" y="3"/>
                      </a:lnTo>
                      <a:lnTo>
                        <a:pt x="42" y="8"/>
                      </a:lnTo>
                      <a:lnTo>
                        <a:pt x="47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3" name="Freeform 5368"/>
                <p:cNvSpPr>
                  <a:spLocks/>
                </p:cNvSpPr>
                <p:nvPr/>
              </p:nvSpPr>
              <p:spPr bwMode="auto">
                <a:xfrm>
                  <a:off x="4370" y="1560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54" y="25"/>
                    </a:cxn>
                    <a:cxn ang="0">
                      <a:pos x="54" y="25"/>
                    </a:cxn>
                    <a:cxn ang="0">
                      <a:pos x="52" y="35"/>
                    </a:cxn>
                    <a:cxn ang="0">
                      <a:pos x="47" y="44"/>
                    </a:cxn>
                    <a:cxn ang="0">
                      <a:pos x="39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20" y="52"/>
                    </a:cxn>
                    <a:cxn ang="0">
                      <a:pos x="10" y="47"/>
                    </a:cxn>
                    <a:cxn ang="0">
                      <a:pos x="5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4" y="25"/>
                    </a:cxn>
                  </a:cxnLst>
                  <a:rect l="0" t="0" r="r" b="b"/>
                  <a:pathLst>
                    <a:path w="54" h="52">
                      <a:moveTo>
                        <a:pt x="54" y="25"/>
                      </a:moveTo>
                      <a:lnTo>
                        <a:pt x="54" y="25"/>
                      </a:lnTo>
                      <a:lnTo>
                        <a:pt x="52" y="35"/>
                      </a:lnTo>
                      <a:lnTo>
                        <a:pt x="47" y="44"/>
                      </a:lnTo>
                      <a:lnTo>
                        <a:pt x="39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20" y="52"/>
                      </a:lnTo>
                      <a:lnTo>
                        <a:pt x="10" y="47"/>
                      </a:lnTo>
                      <a:lnTo>
                        <a:pt x="5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4" y="25"/>
                      </a:lnTo>
                      <a:close/>
                    </a:path>
                  </a:pathLst>
                </a:custGeom>
                <a:solidFill>
                  <a:srgbClr val="78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4" name="Freeform 5369"/>
                <p:cNvSpPr>
                  <a:spLocks/>
                </p:cNvSpPr>
                <p:nvPr/>
              </p:nvSpPr>
              <p:spPr bwMode="auto">
                <a:xfrm>
                  <a:off x="4370" y="1560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54" y="25"/>
                    </a:cxn>
                    <a:cxn ang="0">
                      <a:pos x="54" y="25"/>
                    </a:cxn>
                    <a:cxn ang="0">
                      <a:pos x="52" y="35"/>
                    </a:cxn>
                    <a:cxn ang="0">
                      <a:pos x="47" y="44"/>
                    </a:cxn>
                    <a:cxn ang="0">
                      <a:pos x="39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20" y="52"/>
                    </a:cxn>
                    <a:cxn ang="0">
                      <a:pos x="10" y="47"/>
                    </a:cxn>
                    <a:cxn ang="0">
                      <a:pos x="5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4" y="25"/>
                    </a:cxn>
                  </a:cxnLst>
                  <a:rect l="0" t="0" r="r" b="b"/>
                  <a:pathLst>
                    <a:path w="54" h="52">
                      <a:moveTo>
                        <a:pt x="54" y="25"/>
                      </a:moveTo>
                      <a:lnTo>
                        <a:pt x="54" y="25"/>
                      </a:lnTo>
                      <a:lnTo>
                        <a:pt x="52" y="35"/>
                      </a:lnTo>
                      <a:lnTo>
                        <a:pt x="47" y="44"/>
                      </a:lnTo>
                      <a:lnTo>
                        <a:pt x="39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20" y="52"/>
                      </a:lnTo>
                      <a:lnTo>
                        <a:pt x="10" y="47"/>
                      </a:lnTo>
                      <a:lnTo>
                        <a:pt x="5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4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5" name="Freeform 5370"/>
                <p:cNvSpPr>
                  <a:spLocks/>
                </p:cNvSpPr>
                <p:nvPr/>
              </p:nvSpPr>
              <p:spPr bwMode="auto">
                <a:xfrm>
                  <a:off x="4370" y="1560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54" y="25"/>
                    </a:cxn>
                    <a:cxn ang="0">
                      <a:pos x="54" y="25"/>
                    </a:cxn>
                    <a:cxn ang="0">
                      <a:pos x="52" y="35"/>
                    </a:cxn>
                    <a:cxn ang="0">
                      <a:pos x="47" y="44"/>
                    </a:cxn>
                    <a:cxn ang="0">
                      <a:pos x="39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20" y="52"/>
                    </a:cxn>
                    <a:cxn ang="0">
                      <a:pos x="10" y="47"/>
                    </a:cxn>
                    <a:cxn ang="0">
                      <a:pos x="5" y="4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2" y="17"/>
                    </a:cxn>
                    <a:cxn ang="0">
                      <a:pos x="7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4" y="25"/>
                    </a:cxn>
                    <a:cxn ang="0">
                      <a:pos x="54" y="25"/>
                    </a:cxn>
                  </a:cxnLst>
                  <a:rect l="0" t="0" r="r" b="b"/>
                  <a:pathLst>
                    <a:path w="54" h="52">
                      <a:moveTo>
                        <a:pt x="54" y="25"/>
                      </a:moveTo>
                      <a:lnTo>
                        <a:pt x="54" y="25"/>
                      </a:lnTo>
                      <a:lnTo>
                        <a:pt x="52" y="35"/>
                      </a:lnTo>
                      <a:lnTo>
                        <a:pt x="47" y="44"/>
                      </a:lnTo>
                      <a:lnTo>
                        <a:pt x="39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20" y="52"/>
                      </a:lnTo>
                      <a:lnTo>
                        <a:pt x="10" y="47"/>
                      </a:lnTo>
                      <a:lnTo>
                        <a:pt x="5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" y="17"/>
                      </a:lnTo>
                      <a:lnTo>
                        <a:pt x="7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4" y="25"/>
                      </a:lnTo>
                      <a:lnTo>
                        <a:pt x="54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6" name="Freeform 5371"/>
                <p:cNvSpPr>
                  <a:spLocks/>
                </p:cNvSpPr>
                <p:nvPr/>
              </p:nvSpPr>
              <p:spPr bwMode="auto">
                <a:xfrm>
                  <a:off x="4551" y="189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49" y="12"/>
                    </a:cxn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49" y="35"/>
                    </a:cxn>
                    <a:cxn ang="0">
                      <a:pos x="45" y="42"/>
                    </a:cxn>
                    <a:cxn ang="0">
                      <a:pos x="37" y="47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49" y="12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49" y="35"/>
                      </a:lnTo>
                      <a:lnTo>
                        <a:pt x="45" y="42"/>
                      </a:lnTo>
                      <a:lnTo>
                        <a:pt x="37" y="47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7" name="Freeform 5372"/>
                <p:cNvSpPr>
                  <a:spLocks/>
                </p:cNvSpPr>
                <p:nvPr/>
              </p:nvSpPr>
              <p:spPr bwMode="auto">
                <a:xfrm>
                  <a:off x="4551" y="189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49" y="12"/>
                    </a:cxn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49" y="35"/>
                    </a:cxn>
                    <a:cxn ang="0">
                      <a:pos x="45" y="42"/>
                    </a:cxn>
                    <a:cxn ang="0">
                      <a:pos x="37" y="47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49" y="12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49" y="35"/>
                      </a:lnTo>
                      <a:lnTo>
                        <a:pt x="45" y="42"/>
                      </a:lnTo>
                      <a:lnTo>
                        <a:pt x="37" y="47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8" name="Freeform 5373"/>
                <p:cNvSpPr>
                  <a:spLocks/>
                </p:cNvSpPr>
                <p:nvPr/>
              </p:nvSpPr>
              <p:spPr bwMode="auto">
                <a:xfrm>
                  <a:off x="4551" y="189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49" y="12"/>
                    </a:cxn>
                    <a:cxn ang="0">
                      <a:pos x="52" y="22"/>
                    </a:cxn>
                    <a:cxn ang="0">
                      <a:pos x="52" y="22"/>
                    </a:cxn>
                    <a:cxn ang="0">
                      <a:pos x="49" y="35"/>
                    </a:cxn>
                    <a:cxn ang="0">
                      <a:pos x="45" y="42"/>
                    </a:cxn>
                    <a:cxn ang="0">
                      <a:pos x="37" y="47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49" y="12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49" y="35"/>
                      </a:lnTo>
                      <a:lnTo>
                        <a:pt x="45" y="42"/>
                      </a:lnTo>
                      <a:lnTo>
                        <a:pt x="37" y="47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9" name="Freeform 5374"/>
                <p:cNvSpPr>
                  <a:spLocks/>
                </p:cNvSpPr>
                <p:nvPr/>
              </p:nvSpPr>
              <p:spPr bwMode="auto">
                <a:xfrm>
                  <a:off x="4613" y="196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0" name="Freeform 5375"/>
                <p:cNvSpPr>
                  <a:spLocks/>
                </p:cNvSpPr>
                <p:nvPr/>
              </p:nvSpPr>
              <p:spPr bwMode="auto">
                <a:xfrm>
                  <a:off x="4613" y="196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1" name="Freeform 5376"/>
                <p:cNvSpPr>
                  <a:spLocks/>
                </p:cNvSpPr>
                <p:nvPr/>
              </p:nvSpPr>
              <p:spPr bwMode="auto">
                <a:xfrm>
                  <a:off x="4613" y="196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2" y="5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2" y="5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2" name="Freeform 5377"/>
                <p:cNvSpPr>
                  <a:spLocks/>
                </p:cNvSpPr>
                <p:nvPr/>
              </p:nvSpPr>
              <p:spPr bwMode="auto">
                <a:xfrm>
                  <a:off x="4747" y="2125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3"/>
                    </a:cxn>
                    <a:cxn ang="0">
                      <a:pos x="10" y="48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3"/>
                      </a:lnTo>
                      <a:lnTo>
                        <a:pt x="10" y="48"/>
                      </a:lnTo>
                      <a:lnTo>
                        <a:pt x="2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3" name="Freeform 5378"/>
                <p:cNvSpPr>
                  <a:spLocks/>
                </p:cNvSpPr>
                <p:nvPr/>
              </p:nvSpPr>
              <p:spPr bwMode="auto">
                <a:xfrm>
                  <a:off x="4747" y="2125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3"/>
                    </a:cxn>
                    <a:cxn ang="0">
                      <a:pos x="10" y="48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3"/>
                      </a:lnTo>
                      <a:lnTo>
                        <a:pt x="10" y="48"/>
                      </a:lnTo>
                      <a:lnTo>
                        <a:pt x="2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" name="Freeform 5379"/>
                <p:cNvSpPr>
                  <a:spLocks/>
                </p:cNvSpPr>
                <p:nvPr/>
              </p:nvSpPr>
              <p:spPr bwMode="auto">
                <a:xfrm>
                  <a:off x="4747" y="2125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3"/>
                    </a:cxn>
                    <a:cxn ang="0">
                      <a:pos x="10" y="48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3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3"/>
                      </a:lnTo>
                      <a:lnTo>
                        <a:pt x="10" y="48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5" name="Freeform 5380"/>
                <p:cNvSpPr>
                  <a:spLocks/>
                </p:cNvSpPr>
                <p:nvPr/>
              </p:nvSpPr>
              <p:spPr bwMode="auto">
                <a:xfrm>
                  <a:off x="4578" y="1927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40" y="50"/>
                    </a:cxn>
                    <a:cxn ang="0">
                      <a:pos x="30" y="55"/>
                    </a:cxn>
                    <a:cxn ang="0">
                      <a:pos x="30" y="55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52" h="55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40" y="50"/>
                      </a:lnTo>
                      <a:lnTo>
                        <a:pt x="30" y="55"/>
                      </a:lnTo>
                      <a:lnTo>
                        <a:pt x="30" y="55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6" name="Freeform 5381"/>
                <p:cNvSpPr>
                  <a:spLocks/>
                </p:cNvSpPr>
                <p:nvPr/>
              </p:nvSpPr>
              <p:spPr bwMode="auto">
                <a:xfrm>
                  <a:off x="4578" y="1927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40" y="50"/>
                    </a:cxn>
                    <a:cxn ang="0">
                      <a:pos x="30" y="55"/>
                    </a:cxn>
                    <a:cxn ang="0">
                      <a:pos x="30" y="55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52" h="55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40" y="50"/>
                      </a:lnTo>
                      <a:lnTo>
                        <a:pt x="30" y="55"/>
                      </a:lnTo>
                      <a:lnTo>
                        <a:pt x="30" y="55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7" name="Freeform 5382"/>
                <p:cNvSpPr>
                  <a:spLocks/>
                </p:cNvSpPr>
                <p:nvPr/>
              </p:nvSpPr>
              <p:spPr bwMode="auto">
                <a:xfrm>
                  <a:off x="4578" y="1927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5"/>
                    </a:cxn>
                    <a:cxn ang="0">
                      <a:pos x="40" y="50"/>
                    </a:cxn>
                    <a:cxn ang="0">
                      <a:pos x="30" y="55"/>
                    </a:cxn>
                    <a:cxn ang="0">
                      <a:pos x="30" y="55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52" h="55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5"/>
                      </a:lnTo>
                      <a:lnTo>
                        <a:pt x="40" y="50"/>
                      </a:lnTo>
                      <a:lnTo>
                        <a:pt x="30" y="55"/>
                      </a:lnTo>
                      <a:lnTo>
                        <a:pt x="30" y="55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8" name="Freeform 5383"/>
                <p:cNvSpPr>
                  <a:spLocks/>
                </p:cNvSpPr>
                <p:nvPr/>
              </p:nvSpPr>
              <p:spPr bwMode="auto">
                <a:xfrm>
                  <a:off x="4583" y="189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4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20" y="52"/>
                    </a:cxn>
                    <a:cxn ang="0">
                      <a:pos x="10" y="47"/>
                    </a:cxn>
                    <a:cxn ang="0">
                      <a:pos x="5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4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20" y="52"/>
                      </a:lnTo>
                      <a:lnTo>
                        <a:pt x="10" y="47"/>
                      </a:lnTo>
                      <a:lnTo>
                        <a:pt x="5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9" name="Freeform 5384"/>
                <p:cNvSpPr>
                  <a:spLocks/>
                </p:cNvSpPr>
                <p:nvPr/>
              </p:nvSpPr>
              <p:spPr bwMode="auto">
                <a:xfrm>
                  <a:off x="4583" y="189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4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20" y="52"/>
                    </a:cxn>
                    <a:cxn ang="0">
                      <a:pos x="10" y="47"/>
                    </a:cxn>
                    <a:cxn ang="0">
                      <a:pos x="5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4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20" y="52"/>
                      </a:lnTo>
                      <a:lnTo>
                        <a:pt x="10" y="47"/>
                      </a:lnTo>
                      <a:lnTo>
                        <a:pt x="5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0" name="Freeform 5385"/>
                <p:cNvSpPr>
                  <a:spLocks/>
                </p:cNvSpPr>
                <p:nvPr/>
              </p:nvSpPr>
              <p:spPr bwMode="auto">
                <a:xfrm>
                  <a:off x="4583" y="189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4"/>
                    </a:cxn>
                    <a:cxn ang="0">
                      <a:pos x="40" y="49"/>
                    </a:cxn>
                    <a:cxn ang="0">
                      <a:pos x="30" y="52"/>
                    </a:cxn>
                    <a:cxn ang="0">
                      <a:pos x="30" y="52"/>
                    </a:cxn>
                    <a:cxn ang="0">
                      <a:pos x="20" y="52"/>
                    </a:cxn>
                    <a:cxn ang="0">
                      <a:pos x="10" y="47"/>
                    </a:cxn>
                    <a:cxn ang="0">
                      <a:pos x="5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4"/>
                      </a:lnTo>
                      <a:lnTo>
                        <a:pt x="40" y="49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20" y="52"/>
                      </a:lnTo>
                      <a:lnTo>
                        <a:pt x="10" y="47"/>
                      </a:lnTo>
                      <a:lnTo>
                        <a:pt x="5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1" name="Freeform 5386"/>
                <p:cNvSpPr>
                  <a:spLocks/>
                </p:cNvSpPr>
                <p:nvPr/>
              </p:nvSpPr>
              <p:spPr bwMode="auto">
                <a:xfrm>
                  <a:off x="4610" y="1937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3" y="5"/>
                    </a:cxn>
                    <a:cxn ang="0">
                      <a:pos x="50" y="12"/>
                    </a:cxn>
                    <a:cxn ang="0">
                      <a:pos x="53" y="25"/>
                    </a:cxn>
                    <a:cxn ang="0">
                      <a:pos x="53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10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3" y="5"/>
                      </a:lnTo>
                      <a:lnTo>
                        <a:pt x="50" y="12"/>
                      </a:lnTo>
                      <a:lnTo>
                        <a:pt x="53" y="25"/>
                      </a:lnTo>
                      <a:lnTo>
                        <a:pt x="53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10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2" name="Freeform 5387"/>
                <p:cNvSpPr>
                  <a:spLocks/>
                </p:cNvSpPr>
                <p:nvPr/>
              </p:nvSpPr>
              <p:spPr bwMode="auto">
                <a:xfrm>
                  <a:off x="4610" y="1937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3" y="5"/>
                    </a:cxn>
                    <a:cxn ang="0">
                      <a:pos x="50" y="12"/>
                    </a:cxn>
                    <a:cxn ang="0">
                      <a:pos x="53" y="25"/>
                    </a:cxn>
                    <a:cxn ang="0">
                      <a:pos x="53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10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3" y="5"/>
                      </a:lnTo>
                      <a:lnTo>
                        <a:pt x="50" y="12"/>
                      </a:lnTo>
                      <a:lnTo>
                        <a:pt x="53" y="25"/>
                      </a:lnTo>
                      <a:lnTo>
                        <a:pt x="53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10" y="45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3" name="Freeform 5388"/>
                <p:cNvSpPr>
                  <a:spLocks/>
                </p:cNvSpPr>
                <p:nvPr/>
              </p:nvSpPr>
              <p:spPr bwMode="auto">
                <a:xfrm>
                  <a:off x="4610" y="1937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3" y="5"/>
                    </a:cxn>
                    <a:cxn ang="0">
                      <a:pos x="50" y="12"/>
                    </a:cxn>
                    <a:cxn ang="0">
                      <a:pos x="53" y="25"/>
                    </a:cxn>
                    <a:cxn ang="0">
                      <a:pos x="53" y="25"/>
                    </a:cxn>
                    <a:cxn ang="0">
                      <a:pos x="50" y="35"/>
                    </a:cxn>
                    <a:cxn ang="0">
                      <a:pos x="45" y="42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10" y="45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3" y="5"/>
                      </a:lnTo>
                      <a:lnTo>
                        <a:pt x="50" y="12"/>
                      </a:lnTo>
                      <a:lnTo>
                        <a:pt x="53" y="25"/>
                      </a:lnTo>
                      <a:lnTo>
                        <a:pt x="53" y="25"/>
                      </a:lnTo>
                      <a:lnTo>
                        <a:pt x="50" y="35"/>
                      </a:lnTo>
                      <a:lnTo>
                        <a:pt x="45" y="42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10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4" name="Freeform 5389"/>
                <p:cNvSpPr>
                  <a:spLocks/>
                </p:cNvSpPr>
                <p:nvPr/>
              </p:nvSpPr>
              <p:spPr bwMode="auto">
                <a:xfrm>
                  <a:off x="4722" y="208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5" name="Freeform 5390"/>
                <p:cNvSpPr>
                  <a:spLocks/>
                </p:cNvSpPr>
                <p:nvPr/>
              </p:nvSpPr>
              <p:spPr bwMode="auto">
                <a:xfrm>
                  <a:off x="4722" y="208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6" name="Freeform 5391"/>
                <p:cNvSpPr>
                  <a:spLocks/>
                </p:cNvSpPr>
                <p:nvPr/>
              </p:nvSpPr>
              <p:spPr bwMode="auto">
                <a:xfrm>
                  <a:off x="4722" y="2086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12" y="2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4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10"/>
                      </a:lnTo>
                      <a:lnTo>
                        <a:pt x="12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4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7" name="Freeform 5392"/>
                <p:cNvSpPr>
                  <a:spLocks/>
                </p:cNvSpPr>
                <p:nvPr/>
              </p:nvSpPr>
              <p:spPr bwMode="auto">
                <a:xfrm>
                  <a:off x="4687" y="204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9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7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39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9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7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39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8" name="Freeform 5393"/>
                <p:cNvSpPr>
                  <a:spLocks/>
                </p:cNvSpPr>
                <p:nvPr/>
              </p:nvSpPr>
              <p:spPr bwMode="auto">
                <a:xfrm>
                  <a:off x="4687" y="204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9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7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39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9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7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39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9" name="Freeform 5394"/>
                <p:cNvSpPr>
                  <a:spLocks/>
                </p:cNvSpPr>
                <p:nvPr/>
              </p:nvSpPr>
              <p:spPr bwMode="auto">
                <a:xfrm>
                  <a:off x="4687" y="204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9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7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39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9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7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39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0" name="Freeform 5395"/>
                <p:cNvSpPr>
                  <a:spLocks/>
                </p:cNvSpPr>
                <p:nvPr/>
              </p:nvSpPr>
              <p:spPr bwMode="auto">
                <a:xfrm>
                  <a:off x="4640" y="200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52" h="52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1" name="Freeform 5396"/>
                <p:cNvSpPr>
                  <a:spLocks/>
                </p:cNvSpPr>
                <p:nvPr/>
              </p:nvSpPr>
              <p:spPr bwMode="auto">
                <a:xfrm>
                  <a:off x="4640" y="200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52" h="52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2" name="Freeform 5397"/>
                <p:cNvSpPr>
                  <a:spLocks/>
                </p:cNvSpPr>
                <p:nvPr/>
              </p:nvSpPr>
              <p:spPr bwMode="auto">
                <a:xfrm>
                  <a:off x="4640" y="2009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3" y="20"/>
                    </a:cxn>
                    <a:cxn ang="0">
                      <a:pos x="8" y="10"/>
                    </a:cxn>
                    <a:cxn ang="0">
                      <a:pos x="15" y="5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2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52"/>
                    </a:cxn>
                    <a:cxn ang="0">
                      <a:pos x="10" y="47"/>
                    </a:cxn>
                    <a:cxn ang="0">
                      <a:pos x="3" y="40"/>
                    </a:cxn>
                    <a:cxn ang="0">
                      <a:pos x="0" y="3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52" h="52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" y="20"/>
                      </a:lnTo>
                      <a:lnTo>
                        <a:pt x="8" y="10"/>
                      </a:lnTo>
                      <a:lnTo>
                        <a:pt x="15" y="5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2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52"/>
                      </a:lnTo>
                      <a:lnTo>
                        <a:pt x="10" y="47"/>
                      </a:lnTo>
                      <a:lnTo>
                        <a:pt x="3" y="4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3" name="Freeform 5398"/>
                <p:cNvSpPr>
                  <a:spLocks/>
                </p:cNvSpPr>
                <p:nvPr/>
              </p:nvSpPr>
              <p:spPr bwMode="auto">
                <a:xfrm>
                  <a:off x="4638" y="198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19"/>
                    </a:cxn>
                    <a:cxn ang="0">
                      <a:pos x="5" y="9"/>
                    </a:cxn>
                    <a:cxn ang="0">
                      <a:pos x="15" y="4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2"/>
                    </a:cxn>
                    <a:cxn ang="0">
                      <a:pos x="42" y="7"/>
                    </a:cxn>
                    <a:cxn ang="0">
                      <a:pos x="49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9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52" h="52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5" y="9"/>
                      </a:lnTo>
                      <a:lnTo>
                        <a:pt x="15" y="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2"/>
                      </a:lnTo>
                      <a:lnTo>
                        <a:pt x="42" y="7"/>
                      </a:lnTo>
                      <a:lnTo>
                        <a:pt x="49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4" name="Freeform 5399"/>
                <p:cNvSpPr>
                  <a:spLocks/>
                </p:cNvSpPr>
                <p:nvPr/>
              </p:nvSpPr>
              <p:spPr bwMode="auto">
                <a:xfrm>
                  <a:off x="4638" y="198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19"/>
                    </a:cxn>
                    <a:cxn ang="0">
                      <a:pos x="5" y="9"/>
                    </a:cxn>
                    <a:cxn ang="0">
                      <a:pos x="15" y="4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2"/>
                    </a:cxn>
                    <a:cxn ang="0">
                      <a:pos x="42" y="7"/>
                    </a:cxn>
                    <a:cxn ang="0">
                      <a:pos x="49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9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52" h="52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5" y="9"/>
                      </a:lnTo>
                      <a:lnTo>
                        <a:pt x="15" y="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2"/>
                      </a:lnTo>
                      <a:lnTo>
                        <a:pt x="42" y="7"/>
                      </a:lnTo>
                      <a:lnTo>
                        <a:pt x="49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5" name="Freeform 5400"/>
                <p:cNvSpPr>
                  <a:spLocks/>
                </p:cNvSpPr>
                <p:nvPr/>
              </p:nvSpPr>
              <p:spPr bwMode="auto">
                <a:xfrm>
                  <a:off x="4638" y="198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19"/>
                    </a:cxn>
                    <a:cxn ang="0">
                      <a:pos x="5" y="9"/>
                    </a:cxn>
                    <a:cxn ang="0">
                      <a:pos x="15" y="4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4" y="2"/>
                    </a:cxn>
                    <a:cxn ang="0">
                      <a:pos x="42" y="7"/>
                    </a:cxn>
                    <a:cxn ang="0">
                      <a:pos x="49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2"/>
                    </a:cxn>
                    <a:cxn ang="0">
                      <a:pos x="7" y="47"/>
                    </a:cxn>
                    <a:cxn ang="0">
                      <a:pos x="2" y="39"/>
                    </a:cxn>
                    <a:cxn ang="0">
                      <a:pos x="0" y="29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52" h="52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5" y="9"/>
                      </a:lnTo>
                      <a:lnTo>
                        <a:pt x="15" y="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4" y="2"/>
                      </a:lnTo>
                      <a:lnTo>
                        <a:pt x="42" y="7"/>
                      </a:lnTo>
                      <a:lnTo>
                        <a:pt x="49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2"/>
                      </a:lnTo>
                      <a:lnTo>
                        <a:pt x="7" y="47"/>
                      </a:lnTo>
                      <a:lnTo>
                        <a:pt x="2" y="39"/>
                      </a:lnTo>
                      <a:lnTo>
                        <a:pt x="0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6" name="Freeform 5401"/>
                <p:cNvSpPr>
                  <a:spLocks/>
                </p:cNvSpPr>
                <p:nvPr/>
              </p:nvSpPr>
              <p:spPr bwMode="auto">
                <a:xfrm>
                  <a:off x="4680" y="208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7" name="Freeform 5402"/>
                <p:cNvSpPr>
                  <a:spLocks/>
                </p:cNvSpPr>
                <p:nvPr/>
              </p:nvSpPr>
              <p:spPr bwMode="auto">
                <a:xfrm>
                  <a:off x="4680" y="208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8" name="Freeform 5403"/>
                <p:cNvSpPr>
                  <a:spLocks/>
                </p:cNvSpPr>
                <p:nvPr/>
              </p:nvSpPr>
              <p:spPr bwMode="auto">
                <a:xfrm>
                  <a:off x="4680" y="208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5" y="5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7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10" y="45"/>
                    </a:cxn>
                    <a:cxn ang="0">
                      <a:pos x="2" y="37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5" y="5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7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10" y="45"/>
                      </a:lnTo>
                      <a:lnTo>
                        <a:pt x="2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9" name="Freeform 5404"/>
                <p:cNvSpPr>
                  <a:spLocks/>
                </p:cNvSpPr>
                <p:nvPr/>
              </p:nvSpPr>
              <p:spPr bwMode="auto">
                <a:xfrm>
                  <a:off x="4710" y="212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0"/>
                    </a:cxn>
                    <a:cxn ang="0">
                      <a:pos x="42" y="5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42" y="5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0" name="Freeform 5405"/>
                <p:cNvSpPr>
                  <a:spLocks/>
                </p:cNvSpPr>
                <p:nvPr/>
              </p:nvSpPr>
              <p:spPr bwMode="auto">
                <a:xfrm>
                  <a:off x="4710" y="212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0"/>
                    </a:cxn>
                    <a:cxn ang="0">
                      <a:pos x="42" y="5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42" y="5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1" name="Freeform 5406"/>
                <p:cNvSpPr>
                  <a:spLocks/>
                </p:cNvSpPr>
                <p:nvPr/>
              </p:nvSpPr>
              <p:spPr bwMode="auto">
                <a:xfrm>
                  <a:off x="4710" y="2123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0"/>
                    </a:cxn>
                    <a:cxn ang="0">
                      <a:pos x="42" y="5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2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42" y="5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2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2" name="Freeform 5407"/>
                <p:cNvSpPr>
                  <a:spLocks/>
                </p:cNvSpPr>
                <p:nvPr/>
              </p:nvSpPr>
              <p:spPr bwMode="auto">
                <a:xfrm>
                  <a:off x="4739" y="2168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3" y="5"/>
                    </a:cxn>
                    <a:cxn ang="0">
                      <a:pos x="50" y="15"/>
                    </a:cxn>
                    <a:cxn ang="0">
                      <a:pos x="53" y="24"/>
                    </a:cxn>
                    <a:cxn ang="0">
                      <a:pos x="53" y="24"/>
                    </a:cxn>
                    <a:cxn ang="0">
                      <a:pos x="50" y="34"/>
                    </a:cxn>
                    <a:cxn ang="0">
                      <a:pos x="45" y="42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3" y="5"/>
                      </a:lnTo>
                      <a:lnTo>
                        <a:pt x="50" y="15"/>
                      </a:lnTo>
                      <a:lnTo>
                        <a:pt x="53" y="24"/>
                      </a:lnTo>
                      <a:lnTo>
                        <a:pt x="53" y="24"/>
                      </a:lnTo>
                      <a:lnTo>
                        <a:pt x="50" y="34"/>
                      </a:lnTo>
                      <a:lnTo>
                        <a:pt x="45" y="42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3" name="Freeform 5408"/>
                <p:cNvSpPr>
                  <a:spLocks/>
                </p:cNvSpPr>
                <p:nvPr/>
              </p:nvSpPr>
              <p:spPr bwMode="auto">
                <a:xfrm>
                  <a:off x="4739" y="2168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3" y="5"/>
                    </a:cxn>
                    <a:cxn ang="0">
                      <a:pos x="50" y="15"/>
                    </a:cxn>
                    <a:cxn ang="0">
                      <a:pos x="53" y="24"/>
                    </a:cxn>
                    <a:cxn ang="0">
                      <a:pos x="53" y="24"/>
                    </a:cxn>
                    <a:cxn ang="0">
                      <a:pos x="50" y="34"/>
                    </a:cxn>
                    <a:cxn ang="0">
                      <a:pos x="45" y="42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3" y="5"/>
                      </a:lnTo>
                      <a:lnTo>
                        <a:pt x="50" y="15"/>
                      </a:lnTo>
                      <a:lnTo>
                        <a:pt x="53" y="24"/>
                      </a:lnTo>
                      <a:lnTo>
                        <a:pt x="53" y="24"/>
                      </a:lnTo>
                      <a:lnTo>
                        <a:pt x="50" y="34"/>
                      </a:lnTo>
                      <a:lnTo>
                        <a:pt x="45" y="42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4" name="Freeform 5409"/>
                <p:cNvSpPr>
                  <a:spLocks/>
                </p:cNvSpPr>
                <p:nvPr/>
              </p:nvSpPr>
              <p:spPr bwMode="auto">
                <a:xfrm>
                  <a:off x="4739" y="2168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5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0"/>
                    </a:cxn>
                    <a:cxn ang="0">
                      <a:pos x="43" y="5"/>
                    </a:cxn>
                    <a:cxn ang="0">
                      <a:pos x="50" y="15"/>
                    </a:cxn>
                    <a:cxn ang="0">
                      <a:pos x="53" y="24"/>
                    </a:cxn>
                    <a:cxn ang="0">
                      <a:pos x="53" y="24"/>
                    </a:cxn>
                    <a:cxn ang="0">
                      <a:pos x="50" y="34"/>
                    </a:cxn>
                    <a:cxn ang="0">
                      <a:pos x="45" y="42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3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5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0"/>
                      </a:lnTo>
                      <a:lnTo>
                        <a:pt x="43" y="5"/>
                      </a:lnTo>
                      <a:lnTo>
                        <a:pt x="50" y="15"/>
                      </a:lnTo>
                      <a:lnTo>
                        <a:pt x="53" y="24"/>
                      </a:lnTo>
                      <a:lnTo>
                        <a:pt x="53" y="24"/>
                      </a:lnTo>
                      <a:lnTo>
                        <a:pt x="50" y="34"/>
                      </a:lnTo>
                      <a:lnTo>
                        <a:pt x="45" y="42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5" name="Freeform 5410"/>
                <p:cNvSpPr>
                  <a:spLocks/>
                </p:cNvSpPr>
                <p:nvPr/>
              </p:nvSpPr>
              <p:spPr bwMode="auto">
                <a:xfrm>
                  <a:off x="4762" y="2207"/>
                  <a:ext cx="97" cy="77"/>
                </a:xfrm>
                <a:custGeom>
                  <a:avLst/>
                  <a:gdLst/>
                  <a:ahLst/>
                  <a:cxnLst>
                    <a:cxn ang="0">
                      <a:pos x="97" y="15"/>
                    </a:cxn>
                    <a:cxn ang="0">
                      <a:pos x="97" y="15"/>
                    </a:cxn>
                    <a:cxn ang="0">
                      <a:pos x="97" y="23"/>
                    </a:cxn>
                    <a:cxn ang="0">
                      <a:pos x="97" y="30"/>
                    </a:cxn>
                    <a:cxn ang="0">
                      <a:pos x="97" y="38"/>
                    </a:cxn>
                    <a:cxn ang="0">
                      <a:pos x="92" y="45"/>
                    </a:cxn>
                    <a:cxn ang="0">
                      <a:pos x="82" y="57"/>
                    </a:cxn>
                    <a:cxn ang="0">
                      <a:pos x="64" y="70"/>
                    </a:cxn>
                    <a:cxn ang="0">
                      <a:pos x="64" y="70"/>
                    </a:cxn>
                    <a:cxn ang="0">
                      <a:pos x="44" y="75"/>
                    </a:cxn>
                    <a:cxn ang="0">
                      <a:pos x="27" y="77"/>
                    </a:cxn>
                    <a:cxn ang="0">
                      <a:pos x="20" y="75"/>
                    </a:cxn>
                    <a:cxn ang="0">
                      <a:pos x="12" y="72"/>
                    </a:cxn>
                    <a:cxn ang="0">
                      <a:pos x="7" y="67"/>
                    </a:cxn>
                    <a:cxn ang="0">
                      <a:pos x="2" y="62"/>
                    </a:cxn>
                    <a:cxn ang="0">
                      <a:pos x="2" y="62"/>
                    </a:cxn>
                    <a:cxn ang="0">
                      <a:pos x="0" y="55"/>
                    </a:cxn>
                    <a:cxn ang="0">
                      <a:pos x="0" y="47"/>
                    </a:cxn>
                    <a:cxn ang="0">
                      <a:pos x="2" y="40"/>
                    </a:cxn>
                    <a:cxn ang="0">
                      <a:pos x="5" y="33"/>
                    </a:cxn>
                    <a:cxn ang="0">
                      <a:pos x="17" y="20"/>
                    </a:cxn>
                    <a:cxn ang="0">
                      <a:pos x="34" y="8"/>
                    </a:cxn>
                    <a:cxn ang="0">
                      <a:pos x="34" y="8"/>
                    </a:cxn>
                    <a:cxn ang="0">
                      <a:pos x="54" y="3"/>
                    </a:cxn>
                    <a:cxn ang="0">
                      <a:pos x="72" y="0"/>
                    </a:cxn>
                    <a:cxn ang="0">
                      <a:pos x="79" y="3"/>
                    </a:cxn>
                    <a:cxn ang="0">
                      <a:pos x="87" y="5"/>
                    </a:cxn>
                    <a:cxn ang="0">
                      <a:pos x="92" y="10"/>
                    </a:cxn>
                    <a:cxn ang="0">
                      <a:pos x="97" y="15"/>
                    </a:cxn>
                  </a:cxnLst>
                  <a:rect l="0" t="0" r="r" b="b"/>
                  <a:pathLst>
                    <a:path w="97" h="77">
                      <a:moveTo>
                        <a:pt x="97" y="15"/>
                      </a:moveTo>
                      <a:lnTo>
                        <a:pt x="97" y="15"/>
                      </a:lnTo>
                      <a:lnTo>
                        <a:pt x="97" y="23"/>
                      </a:lnTo>
                      <a:lnTo>
                        <a:pt x="97" y="30"/>
                      </a:lnTo>
                      <a:lnTo>
                        <a:pt x="97" y="38"/>
                      </a:lnTo>
                      <a:lnTo>
                        <a:pt x="92" y="45"/>
                      </a:lnTo>
                      <a:lnTo>
                        <a:pt x="82" y="57"/>
                      </a:lnTo>
                      <a:lnTo>
                        <a:pt x="64" y="70"/>
                      </a:lnTo>
                      <a:lnTo>
                        <a:pt x="64" y="70"/>
                      </a:lnTo>
                      <a:lnTo>
                        <a:pt x="44" y="75"/>
                      </a:lnTo>
                      <a:lnTo>
                        <a:pt x="27" y="77"/>
                      </a:lnTo>
                      <a:lnTo>
                        <a:pt x="20" y="75"/>
                      </a:lnTo>
                      <a:lnTo>
                        <a:pt x="12" y="72"/>
                      </a:lnTo>
                      <a:lnTo>
                        <a:pt x="7" y="67"/>
                      </a:lnTo>
                      <a:lnTo>
                        <a:pt x="2" y="62"/>
                      </a:lnTo>
                      <a:lnTo>
                        <a:pt x="2" y="62"/>
                      </a:lnTo>
                      <a:lnTo>
                        <a:pt x="0" y="55"/>
                      </a:lnTo>
                      <a:lnTo>
                        <a:pt x="0" y="47"/>
                      </a:lnTo>
                      <a:lnTo>
                        <a:pt x="2" y="40"/>
                      </a:lnTo>
                      <a:lnTo>
                        <a:pt x="5" y="33"/>
                      </a:lnTo>
                      <a:lnTo>
                        <a:pt x="17" y="20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54" y="3"/>
                      </a:lnTo>
                      <a:lnTo>
                        <a:pt x="72" y="0"/>
                      </a:lnTo>
                      <a:lnTo>
                        <a:pt x="79" y="3"/>
                      </a:lnTo>
                      <a:lnTo>
                        <a:pt x="87" y="5"/>
                      </a:lnTo>
                      <a:lnTo>
                        <a:pt x="92" y="10"/>
                      </a:lnTo>
                      <a:lnTo>
                        <a:pt x="97" y="15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6" name="Freeform 5411"/>
                <p:cNvSpPr>
                  <a:spLocks/>
                </p:cNvSpPr>
                <p:nvPr/>
              </p:nvSpPr>
              <p:spPr bwMode="auto">
                <a:xfrm>
                  <a:off x="4762" y="2207"/>
                  <a:ext cx="97" cy="77"/>
                </a:xfrm>
                <a:custGeom>
                  <a:avLst/>
                  <a:gdLst/>
                  <a:ahLst/>
                  <a:cxnLst>
                    <a:cxn ang="0">
                      <a:pos x="97" y="15"/>
                    </a:cxn>
                    <a:cxn ang="0">
                      <a:pos x="97" y="15"/>
                    </a:cxn>
                    <a:cxn ang="0">
                      <a:pos x="97" y="23"/>
                    </a:cxn>
                    <a:cxn ang="0">
                      <a:pos x="97" y="30"/>
                    </a:cxn>
                    <a:cxn ang="0">
                      <a:pos x="97" y="38"/>
                    </a:cxn>
                    <a:cxn ang="0">
                      <a:pos x="92" y="45"/>
                    </a:cxn>
                    <a:cxn ang="0">
                      <a:pos x="82" y="57"/>
                    </a:cxn>
                    <a:cxn ang="0">
                      <a:pos x="64" y="70"/>
                    </a:cxn>
                    <a:cxn ang="0">
                      <a:pos x="64" y="70"/>
                    </a:cxn>
                    <a:cxn ang="0">
                      <a:pos x="44" y="75"/>
                    </a:cxn>
                    <a:cxn ang="0">
                      <a:pos x="27" y="77"/>
                    </a:cxn>
                    <a:cxn ang="0">
                      <a:pos x="20" y="75"/>
                    </a:cxn>
                    <a:cxn ang="0">
                      <a:pos x="12" y="72"/>
                    </a:cxn>
                    <a:cxn ang="0">
                      <a:pos x="7" y="67"/>
                    </a:cxn>
                    <a:cxn ang="0">
                      <a:pos x="2" y="62"/>
                    </a:cxn>
                    <a:cxn ang="0">
                      <a:pos x="2" y="62"/>
                    </a:cxn>
                    <a:cxn ang="0">
                      <a:pos x="0" y="55"/>
                    </a:cxn>
                    <a:cxn ang="0">
                      <a:pos x="0" y="47"/>
                    </a:cxn>
                    <a:cxn ang="0">
                      <a:pos x="2" y="40"/>
                    </a:cxn>
                    <a:cxn ang="0">
                      <a:pos x="5" y="33"/>
                    </a:cxn>
                    <a:cxn ang="0">
                      <a:pos x="17" y="20"/>
                    </a:cxn>
                    <a:cxn ang="0">
                      <a:pos x="34" y="8"/>
                    </a:cxn>
                    <a:cxn ang="0">
                      <a:pos x="34" y="8"/>
                    </a:cxn>
                    <a:cxn ang="0">
                      <a:pos x="54" y="3"/>
                    </a:cxn>
                    <a:cxn ang="0">
                      <a:pos x="72" y="0"/>
                    </a:cxn>
                    <a:cxn ang="0">
                      <a:pos x="79" y="3"/>
                    </a:cxn>
                    <a:cxn ang="0">
                      <a:pos x="87" y="5"/>
                    </a:cxn>
                    <a:cxn ang="0">
                      <a:pos x="92" y="10"/>
                    </a:cxn>
                    <a:cxn ang="0">
                      <a:pos x="97" y="15"/>
                    </a:cxn>
                  </a:cxnLst>
                  <a:rect l="0" t="0" r="r" b="b"/>
                  <a:pathLst>
                    <a:path w="97" h="77">
                      <a:moveTo>
                        <a:pt x="97" y="15"/>
                      </a:moveTo>
                      <a:lnTo>
                        <a:pt x="97" y="15"/>
                      </a:lnTo>
                      <a:lnTo>
                        <a:pt x="97" y="23"/>
                      </a:lnTo>
                      <a:lnTo>
                        <a:pt x="97" y="30"/>
                      </a:lnTo>
                      <a:lnTo>
                        <a:pt x="97" y="38"/>
                      </a:lnTo>
                      <a:lnTo>
                        <a:pt x="92" y="45"/>
                      </a:lnTo>
                      <a:lnTo>
                        <a:pt x="82" y="57"/>
                      </a:lnTo>
                      <a:lnTo>
                        <a:pt x="64" y="70"/>
                      </a:lnTo>
                      <a:lnTo>
                        <a:pt x="64" y="70"/>
                      </a:lnTo>
                      <a:lnTo>
                        <a:pt x="44" y="75"/>
                      </a:lnTo>
                      <a:lnTo>
                        <a:pt x="27" y="77"/>
                      </a:lnTo>
                      <a:lnTo>
                        <a:pt x="20" y="75"/>
                      </a:lnTo>
                      <a:lnTo>
                        <a:pt x="12" y="72"/>
                      </a:lnTo>
                      <a:lnTo>
                        <a:pt x="7" y="67"/>
                      </a:lnTo>
                      <a:lnTo>
                        <a:pt x="2" y="62"/>
                      </a:lnTo>
                      <a:lnTo>
                        <a:pt x="2" y="62"/>
                      </a:lnTo>
                      <a:lnTo>
                        <a:pt x="0" y="55"/>
                      </a:lnTo>
                      <a:lnTo>
                        <a:pt x="0" y="47"/>
                      </a:lnTo>
                      <a:lnTo>
                        <a:pt x="2" y="40"/>
                      </a:lnTo>
                      <a:lnTo>
                        <a:pt x="5" y="33"/>
                      </a:lnTo>
                      <a:lnTo>
                        <a:pt x="17" y="20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54" y="3"/>
                      </a:lnTo>
                      <a:lnTo>
                        <a:pt x="72" y="0"/>
                      </a:lnTo>
                      <a:lnTo>
                        <a:pt x="79" y="3"/>
                      </a:lnTo>
                      <a:lnTo>
                        <a:pt x="87" y="5"/>
                      </a:lnTo>
                      <a:lnTo>
                        <a:pt x="92" y="10"/>
                      </a:lnTo>
                      <a:lnTo>
                        <a:pt x="97" y="1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7" name="Freeform 5412"/>
                <p:cNvSpPr>
                  <a:spLocks/>
                </p:cNvSpPr>
                <p:nvPr/>
              </p:nvSpPr>
              <p:spPr bwMode="auto">
                <a:xfrm>
                  <a:off x="4762" y="2207"/>
                  <a:ext cx="97" cy="77"/>
                </a:xfrm>
                <a:custGeom>
                  <a:avLst/>
                  <a:gdLst/>
                  <a:ahLst/>
                  <a:cxnLst>
                    <a:cxn ang="0">
                      <a:pos x="97" y="15"/>
                    </a:cxn>
                    <a:cxn ang="0">
                      <a:pos x="97" y="15"/>
                    </a:cxn>
                    <a:cxn ang="0">
                      <a:pos x="97" y="23"/>
                    </a:cxn>
                    <a:cxn ang="0">
                      <a:pos x="97" y="30"/>
                    </a:cxn>
                    <a:cxn ang="0">
                      <a:pos x="97" y="38"/>
                    </a:cxn>
                    <a:cxn ang="0">
                      <a:pos x="92" y="45"/>
                    </a:cxn>
                    <a:cxn ang="0">
                      <a:pos x="82" y="57"/>
                    </a:cxn>
                    <a:cxn ang="0">
                      <a:pos x="64" y="70"/>
                    </a:cxn>
                    <a:cxn ang="0">
                      <a:pos x="64" y="70"/>
                    </a:cxn>
                    <a:cxn ang="0">
                      <a:pos x="44" y="75"/>
                    </a:cxn>
                    <a:cxn ang="0">
                      <a:pos x="27" y="77"/>
                    </a:cxn>
                    <a:cxn ang="0">
                      <a:pos x="20" y="75"/>
                    </a:cxn>
                    <a:cxn ang="0">
                      <a:pos x="12" y="72"/>
                    </a:cxn>
                    <a:cxn ang="0">
                      <a:pos x="7" y="67"/>
                    </a:cxn>
                    <a:cxn ang="0">
                      <a:pos x="2" y="62"/>
                    </a:cxn>
                    <a:cxn ang="0">
                      <a:pos x="2" y="62"/>
                    </a:cxn>
                    <a:cxn ang="0">
                      <a:pos x="0" y="55"/>
                    </a:cxn>
                    <a:cxn ang="0">
                      <a:pos x="0" y="47"/>
                    </a:cxn>
                    <a:cxn ang="0">
                      <a:pos x="2" y="40"/>
                    </a:cxn>
                    <a:cxn ang="0">
                      <a:pos x="5" y="33"/>
                    </a:cxn>
                    <a:cxn ang="0">
                      <a:pos x="17" y="20"/>
                    </a:cxn>
                    <a:cxn ang="0">
                      <a:pos x="34" y="8"/>
                    </a:cxn>
                    <a:cxn ang="0">
                      <a:pos x="34" y="8"/>
                    </a:cxn>
                    <a:cxn ang="0">
                      <a:pos x="54" y="3"/>
                    </a:cxn>
                    <a:cxn ang="0">
                      <a:pos x="72" y="0"/>
                    </a:cxn>
                    <a:cxn ang="0">
                      <a:pos x="79" y="3"/>
                    </a:cxn>
                    <a:cxn ang="0">
                      <a:pos x="87" y="5"/>
                    </a:cxn>
                    <a:cxn ang="0">
                      <a:pos x="92" y="10"/>
                    </a:cxn>
                    <a:cxn ang="0">
                      <a:pos x="97" y="15"/>
                    </a:cxn>
                    <a:cxn ang="0">
                      <a:pos x="97" y="15"/>
                    </a:cxn>
                  </a:cxnLst>
                  <a:rect l="0" t="0" r="r" b="b"/>
                  <a:pathLst>
                    <a:path w="97" h="77">
                      <a:moveTo>
                        <a:pt x="97" y="15"/>
                      </a:moveTo>
                      <a:lnTo>
                        <a:pt x="97" y="15"/>
                      </a:lnTo>
                      <a:lnTo>
                        <a:pt x="97" y="23"/>
                      </a:lnTo>
                      <a:lnTo>
                        <a:pt x="97" y="30"/>
                      </a:lnTo>
                      <a:lnTo>
                        <a:pt x="97" y="38"/>
                      </a:lnTo>
                      <a:lnTo>
                        <a:pt x="92" y="45"/>
                      </a:lnTo>
                      <a:lnTo>
                        <a:pt x="82" y="57"/>
                      </a:lnTo>
                      <a:lnTo>
                        <a:pt x="64" y="70"/>
                      </a:lnTo>
                      <a:lnTo>
                        <a:pt x="64" y="70"/>
                      </a:lnTo>
                      <a:lnTo>
                        <a:pt x="44" y="75"/>
                      </a:lnTo>
                      <a:lnTo>
                        <a:pt x="27" y="77"/>
                      </a:lnTo>
                      <a:lnTo>
                        <a:pt x="20" y="75"/>
                      </a:lnTo>
                      <a:lnTo>
                        <a:pt x="12" y="72"/>
                      </a:lnTo>
                      <a:lnTo>
                        <a:pt x="7" y="67"/>
                      </a:lnTo>
                      <a:lnTo>
                        <a:pt x="2" y="62"/>
                      </a:lnTo>
                      <a:lnTo>
                        <a:pt x="2" y="62"/>
                      </a:lnTo>
                      <a:lnTo>
                        <a:pt x="0" y="55"/>
                      </a:lnTo>
                      <a:lnTo>
                        <a:pt x="0" y="47"/>
                      </a:lnTo>
                      <a:lnTo>
                        <a:pt x="2" y="40"/>
                      </a:lnTo>
                      <a:lnTo>
                        <a:pt x="5" y="33"/>
                      </a:lnTo>
                      <a:lnTo>
                        <a:pt x="17" y="20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54" y="3"/>
                      </a:lnTo>
                      <a:lnTo>
                        <a:pt x="72" y="0"/>
                      </a:lnTo>
                      <a:lnTo>
                        <a:pt x="79" y="3"/>
                      </a:lnTo>
                      <a:lnTo>
                        <a:pt x="87" y="5"/>
                      </a:lnTo>
                      <a:lnTo>
                        <a:pt x="92" y="10"/>
                      </a:lnTo>
                      <a:lnTo>
                        <a:pt x="97" y="15"/>
                      </a:lnTo>
                      <a:lnTo>
                        <a:pt x="97" y="1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8" name="Freeform 5413"/>
                <p:cNvSpPr>
                  <a:spLocks/>
                </p:cNvSpPr>
                <p:nvPr/>
              </p:nvSpPr>
              <p:spPr bwMode="auto">
                <a:xfrm>
                  <a:off x="4749" y="2185"/>
                  <a:ext cx="97" cy="74"/>
                </a:xfrm>
                <a:custGeom>
                  <a:avLst/>
                  <a:gdLst/>
                  <a:ahLst/>
                  <a:cxnLst>
                    <a:cxn ang="0">
                      <a:pos x="95" y="15"/>
                    </a:cxn>
                    <a:cxn ang="0">
                      <a:pos x="95" y="15"/>
                    </a:cxn>
                    <a:cxn ang="0">
                      <a:pos x="97" y="22"/>
                    </a:cxn>
                    <a:cxn ang="0">
                      <a:pos x="97" y="30"/>
                    </a:cxn>
                    <a:cxn ang="0">
                      <a:pos x="95" y="37"/>
                    </a:cxn>
                    <a:cxn ang="0">
                      <a:pos x="92" y="42"/>
                    </a:cxn>
                    <a:cxn ang="0">
                      <a:pos x="80" y="57"/>
                    </a:cxn>
                    <a:cxn ang="0">
                      <a:pos x="62" y="67"/>
                    </a:cxn>
                    <a:cxn ang="0">
                      <a:pos x="62" y="67"/>
                    </a:cxn>
                    <a:cxn ang="0">
                      <a:pos x="45" y="74"/>
                    </a:cxn>
                    <a:cxn ang="0">
                      <a:pos x="25" y="74"/>
                    </a:cxn>
                    <a:cxn ang="0">
                      <a:pos x="18" y="74"/>
                    </a:cxn>
                    <a:cxn ang="0">
                      <a:pos x="10" y="69"/>
                    </a:cxn>
                    <a:cxn ang="0">
                      <a:pos x="5" y="67"/>
                    </a:cxn>
                    <a:cxn ang="0">
                      <a:pos x="3" y="60"/>
                    </a:cxn>
                    <a:cxn ang="0">
                      <a:pos x="3" y="60"/>
                    </a:cxn>
                    <a:cxn ang="0">
                      <a:pos x="0" y="55"/>
                    </a:cxn>
                    <a:cxn ang="0">
                      <a:pos x="0" y="47"/>
                    </a:cxn>
                    <a:cxn ang="0">
                      <a:pos x="0" y="40"/>
                    </a:cxn>
                    <a:cxn ang="0">
                      <a:pos x="5" y="32"/>
                    </a:cxn>
                    <a:cxn ang="0">
                      <a:pos x="18" y="20"/>
                    </a:cxn>
                    <a:cxn ang="0">
                      <a:pos x="33" y="7"/>
                    </a:cxn>
                    <a:cxn ang="0">
                      <a:pos x="33" y="7"/>
                    </a:cxn>
                    <a:cxn ang="0">
                      <a:pos x="52" y="0"/>
                    </a:cxn>
                    <a:cxn ang="0">
                      <a:pos x="70" y="0"/>
                    </a:cxn>
                    <a:cxn ang="0">
                      <a:pos x="80" y="2"/>
                    </a:cxn>
                    <a:cxn ang="0">
                      <a:pos x="85" y="5"/>
                    </a:cxn>
                    <a:cxn ang="0">
                      <a:pos x="92" y="10"/>
                    </a:cxn>
                    <a:cxn ang="0">
                      <a:pos x="95" y="15"/>
                    </a:cxn>
                  </a:cxnLst>
                  <a:rect l="0" t="0" r="r" b="b"/>
                  <a:pathLst>
                    <a:path w="97" h="74">
                      <a:moveTo>
                        <a:pt x="95" y="15"/>
                      </a:moveTo>
                      <a:lnTo>
                        <a:pt x="95" y="15"/>
                      </a:lnTo>
                      <a:lnTo>
                        <a:pt x="97" y="22"/>
                      </a:lnTo>
                      <a:lnTo>
                        <a:pt x="97" y="30"/>
                      </a:lnTo>
                      <a:lnTo>
                        <a:pt x="95" y="37"/>
                      </a:lnTo>
                      <a:lnTo>
                        <a:pt x="92" y="42"/>
                      </a:lnTo>
                      <a:lnTo>
                        <a:pt x="80" y="57"/>
                      </a:lnTo>
                      <a:lnTo>
                        <a:pt x="62" y="67"/>
                      </a:lnTo>
                      <a:lnTo>
                        <a:pt x="62" y="67"/>
                      </a:lnTo>
                      <a:lnTo>
                        <a:pt x="45" y="74"/>
                      </a:lnTo>
                      <a:lnTo>
                        <a:pt x="25" y="74"/>
                      </a:lnTo>
                      <a:lnTo>
                        <a:pt x="18" y="74"/>
                      </a:lnTo>
                      <a:lnTo>
                        <a:pt x="10" y="69"/>
                      </a:lnTo>
                      <a:lnTo>
                        <a:pt x="5" y="67"/>
                      </a:lnTo>
                      <a:lnTo>
                        <a:pt x="3" y="60"/>
                      </a:lnTo>
                      <a:lnTo>
                        <a:pt x="3" y="60"/>
                      </a:lnTo>
                      <a:lnTo>
                        <a:pt x="0" y="55"/>
                      </a:lnTo>
                      <a:lnTo>
                        <a:pt x="0" y="47"/>
                      </a:lnTo>
                      <a:lnTo>
                        <a:pt x="0" y="40"/>
                      </a:lnTo>
                      <a:lnTo>
                        <a:pt x="5" y="32"/>
                      </a:lnTo>
                      <a:lnTo>
                        <a:pt x="18" y="20"/>
                      </a:lnTo>
                      <a:lnTo>
                        <a:pt x="33" y="7"/>
                      </a:lnTo>
                      <a:lnTo>
                        <a:pt x="33" y="7"/>
                      </a:lnTo>
                      <a:lnTo>
                        <a:pt x="52" y="0"/>
                      </a:lnTo>
                      <a:lnTo>
                        <a:pt x="70" y="0"/>
                      </a:lnTo>
                      <a:lnTo>
                        <a:pt x="80" y="2"/>
                      </a:lnTo>
                      <a:lnTo>
                        <a:pt x="85" y="5"/>
                      </a:lnTo>
                      <a:lnTo>
                        <a:pt x="92" y="10"/>
                      </a:lnTo>
                      <a:lnTo>
                        <a:pt x="95" y="15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9" name="Freeform 5414"/>
                <p:cNvSpPr>
                  <a:spLocks/>
                </p:cNvSpPr>
                <p:nvPr/>
              </p:nvSpPr>
              <p:spPr bwMode="auto">
                <a:xfrm>
                  <a:off x="4749" y="2185"/>
                  <a:ext cx="97" cy="74"/>
                </a:xfrm>
                <a:custGeom>
                  <a:avLst/>
                  <a:gdLst/>
                  <a:ahLst/>
                  <a:cxnLst>
                    <a:cxn ang="0">
                      <a:pos x="95" y="15"/>
                    </a:cxn>
                    <a:cxn ang="0">
                      <a:pos x="95" y="15"/>
                    </a:cxn>
                    <a:cxn ang="0">
                      <a:pos x="97" y="22"/>
                    </a:cxn>
                    <a:cxn ang="0">
                      <a:pos x="97" y="30"/>
                    </a:cxn>
                    <a:cxn ang="0">
                      <a:pos x="95" y="37"/>
                    </a:cxn>
                    <a:cxn ang="0">
                      <a:pos x="92" y="42"/>
                    </a:cxn>
                    <a:cxn ang="0">
                      <a:pos x="80" y="57"/>
                    </a:cxn>
                    <a:cxn ang="0">
                      <a:pos x="62" y="67"/>
                    </a:cxn>
                    <a:cxn ang="0">
                      <a:pos x="62" y="67"/>
                    </a:cxn>
                    <a:cxn ang="0">
                      <a:pos x="45" y="74"/>
                    </a:cxn>
                    <a:cxn ang="0">
                      <a:pos x="25" y="74"/>
                    </a:cxn>
                    <a:cxn ang="0">
                      <a:pos x="18" y="74"/>
                    </a:cxn>
                    <a:cxn ang="0">
                      <a:pos x="10" y="69"/>
                    </a:cxn>
                    <a:cxn ang="0">
                      <a:pos x="5" y="67"/>
                    </a:cxn>
                    <a:cxn ang="0">
                      <a:pos x="3" y="60"/>
                    </a:cxn>
                    <a:cxn ang="0">
                      <a:pos x="3" y="60"/>
                    </a:cxn>
                    <a:cxn ang="0">
                      <a:pos x="0" y="55"/>
                    </a:cxn>
                    <a:cxn ang="0">
                      <a:pos x="0" y="47"/>
                    </a:cxn>
                    <a:cxn ang="0">
                      <a:pos x="0" y="40"/>
                    </a:cxn>
                    <a:cxn ang="0">
                      <a:pos x="5" y="32"/>
                    </a:cxn>
                    <a:cxn ang="0">
                      <a:pos x="18" y="20"/>
                    </a:cxn>
                    <a:cxn ang="0">
                      <a:pos x="33" y="7"/>
                    </a:cxn>
                    <a:cxn ang="0">
                      <a:pos x="33" y="7"/>
                    </a:cxn>
                    <a:cxn ang="0">
                      <a:pos x="52" y="0"/>
                    </a:cxn>
                    <a:cxn ang="0">
                      <a:pos x="70" y="0"/>
                    </a:cxn>
                    <a:cxn ang="0">
                      <a:pos x="80" y="2"/>
                    </a:cxn>
                    <a:cxn ang="0">
                      <a:pos x="85" y="5"/>
                    </a:cxn>
                    <a:cxn ang="0">
                      <a:pos x="92" y="10"/>
                    </a:cxn>
                    <a:cxn ang="0">
                      <a:pos x="95" y="15"/>
                    </a:cxn>
                  </a:cxnLst>
                  <a:rect l="0" t="0" r="r" b="b"/>
                  <a:pathLst>
                    <a:path w="97" h="74">
                      <a:moveTo>
                        <a:pt x="95" y="15"/>
                      </a:moveTo>
                      <a:lnTo>
                        <a:pt x="95" y="15"/>
                      </a:lnTo>
                      <a:lnTo>
                        <a:pt x="97" y="22"/>
                      </a:lnTo>
                      <a:lnTo>
                        <a:pt x="97" y="30"/>
                      </a:lnTo>
                      <a:lnTo>
                        <a:pt x="95" y="37"/>
                      </a:lnTo>
                      <a:lnTo>
                        <a:pt x="92" y="42"/>
                      </a:lnTo>
                      <a:lnTo>
                        <a:pt x="80" y="57"/>
                      </a:lnTo>
                      <a:lnTo>
                        <a:pt x="62" y="67"/>
                      </a:lnTo>
                      <a:lnTo>
                        <a:pt x="62" y="67"/>
                      </a:lnTo>
                      <a:lnTo>
                        <a:pt x="45" y="74"/>
                      </a:lnTo>
                      <a:lnTo>
                        <a:pt x="25" y="74"/>
                      </a:lnTo>
                      <a:lnTo>
                        <a:pt x="18" y="74"/>
                      </a:lnTo>
                      <a:lnTo>
                        <a:pt x="10" y="69"/>
                      </a:lnTo>
                      <a:lnTo>
                        <a:pt x="5" y="67"/>
                      </a:lnTo>
                      <a:lnTo>
                        <a:pt x="3" y="60"/>
                      </a:lnTo>
                      <a:lnTo>
                        <a:pt x="3" y="60"/>
                      </a:lnTo>
                      <a:lnTo>
                        <a:pt x="0" y="55"/>
                      </a:lnTo>
                      <a:lnTo>
                        <a:pt x="0" y="47"/>
                      </a:lnTo>
                      <a:lnTo>
                        <a:pt x="0" y="40"/>
                      </a:lnTo>
                      <a:lnTo>
                        <a:pt x="5" y="32"/>
                      </a:lnTo>
                      <a:lnTo>
                        <a:pt x="18" y="20"/>
                      </a:lnTo>
                      <a:lnTo>
                        <a:pt x="33" y="7"/>
                      </a:lnTo>
                      <a:lnTo>
                        <a:pt x="33" y="7"/>
                      </a:lnTo>
                      <a:lnTo>
                        <a:pt x="52" y="0"/>
                      </a:lnTo>
                      <a:lnTo>
                        <a:pt x="70" y="0"/>
                      </a:lnTo>
                      <a:lnTo>
                        <a:pt x="80" y="2"/>
                      </a:lnTo>
                      <a:lnTo>
                        <a:pt x="85" y="5"/>
                      </a:lnTo>
                      <a:lnTo>
                        <a:pt x="92" y="10"/>
                      </a:lnTo>
                      <a:lnTo>
                        <a:pt x="95" y="1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0" name="Freeform 5415"/>
                <p:cNvSpPr>
                  <a:spLocks/>
                </p:cNvSpPr>
                <p:nvPr/>
              </p:nvSpPr>
              <p:spPr bwMode="auto">
                <a:xfrm>
                  <a:off x="4749" y="2185"/>
                  <a:ext cx="97" cy="74"/>
                </a:xfrm>
                <a:custGeom>
                  <a:avLst/>
                  <a:gdLst/>
                  <a:ahLst/>
                  <a:cxnLst>
                    <a:cxn ang="0">
                      <a:pos x="95" y="15"/>
                    </a:cxn>
                    <a:cxn ang="0">
                      <a:pos x="95" y="15"/>
                    </a:cxn>
                    <a:cxn ang="0">
                      <a:pos x="97" y="22"/>
                    </a:cxn>
                    <a:cxn ang="0">
                      <a:pos x="97" y="30"/>
                    </a:cxn>
                    <a:cxn ang="0">
                      <a:pos x="95" y="37"/>
                    </a:cxn>
                    <a:cxn ang="0">
                      <a:pos x="92" y="42"/>
                    </a:cxn>
                    <a:cxn ang="0">
                      <a:pos x="80" y="57"/>
                    </a:cxn>
                    <a:cxn ang="0">
                      <a:pos x="62" y="67"/>
                    </a:cxn>
                    <a:cxn ang="0">
                      <a:pos x="62" y="67"/>
                    </a:cxn>
                    <a:cxn ang="0">
                      <a:pos x="45" y="74"/>
                    </a:cxn>
                    <a:cxn ang="0">
                      <a:pos x="25" y="74"/>
                    </a:cxn>
                    <a:cxn ang="0">
                      <a:pos x="18" y="74"/>
                    </a:cxn>
                    <a:cxn ang="0">
                      <a:pos x="10" y="69"/>
                    </a:cxn>
                    <a:cxn ang="0">
                      <a:pos x="5" y="67"/>
                    </a:cxn>
                    <a:cxn ang="0">
                      <a:pos x="3" y="60"/>
                    </a:cxn>
                    <a:cxn ang="0">
                      <a:pos x="3" y="60"/>
                    </a:cxn>
                    <a:cxn ang="0">
                      <a:pos x="0" y="55"/>
                    </a:cxn>
                    <a:cxn ang="0">
                      <a:pos x="0" y="47"/>
                    </a:cxn>
                    <a:cxn ang="0">
                      <a:pos x="0" y="40"/>
                    </a:cxn>
                    <a:cxn ang="0">
                      <a:pos x="5" y="32"/>
                    </a:cxn>
                    <a:cxn ang="0">
                      <a:pos x="18" y="20"/>
                    </a:cxn>
                    <a:cxn ang="0">
                      <a:pos x="33" y="7"/>
                    </a:cxn>
                    <a:cxn ang="0">
                      <a:pos x="33" y="7"/>
                    </a:cxn>
                    <a:cxn ang="0">
                      <a:pos x="52" y="0"/>
                    </a:cxn>
                    <a:cxn ang="0">
                      <a:pos x="70" y="0"/>
                    </a:cxn>
                    <a:cxn ang="0">
                      <a:pos x="80" y="2"/>
                    </a:cxn>
                    <a:cxn ang="0">
                      <a:pos x="85" y="5"/>
                    </a:cxn>
                    <a:cxn ang="0">
                      <a:pos x="92" y="10"/>
                    </a:cxn>
                    <a:cxn ang="0">
                      <a:pos x="95" y="15"/>
                    </a:cxn>
                    <a:cxn ang="0">
                      <a:pos x="95" y="15"/>
                    </a:cxn>
                  </a:cxnLst>
                  <a:rect l="0" t="0" r="r" b="b"/>
                  <a:pathLst>
                    <a:path w="97" h="74">
                      <a:moveTo>
                        <a:pt x="95" y="15"/>
                      </a:moveTo>
                      <a:lnTo>
                        <a:pt x="95" y="15"/>
                      </a:lnTo>
                      <a:lnTo>
                        <a:pt x="97" y="22"/>
                      </a:lnTo>
                      <a:lnTo>
                        <a:pt x="97" y="30"/>
                      </a:lnTo>
                      <a:lnTo>
                        <a:pt x="95" y="37"/>
                      </a:lnTo>
                      <a:lnTo>
                        <a:pt x="92" y="42"/>
                      </a:lnTo>
                      <a:lnTo>
                        <a:pt x="80" y="57"/>
                      </a:lnTo>
                      <a:lnTo>
                        <a:pt x="62" y="67"/>
                      </a:lnTo>
                      <a:lnTo>
                        <a:pt x="62" y="67"/>
                      </a:lnTo>
                      <a:lnTo>
                        <a:pt x="45" y="74"/>
                      </a:lnTo>
                      <a:lnTo>
                        <a:pt x="25" y="74"/>
                      </a:lnTo>
                      <a:lnTo>
                        <a:pt x="18" y="74"/>
                      </a:lnTo>
                      <a:lnTo>
                        <a:pt x="10" y="69"/>
                      </a:lnTo>
                      <a:lnTo>
                        <a:pt x="5" y="67"/>
                      </a:lnTo>
                      <a:lnTo>
                        <a:pt x="3" y="60"/>
                      </a:lnTo>
                      <a:lnTo>
                        <a:pt x="3" y="60"/>
                      </a:lnTo>
                      <a:lnTo>
                        <a:pt x="0" y="55"/>
                      </a:lnTo>
                      <a:lnTo>
                        <a:pt x="0" y="47"/>
                      </a:lnTo>
                      <a:lnTo>
                        <a:pt x="0" y="40"/>
                      </a:lnTo>
                      <a:lnTo>
                        <a:pt x="5" y="32"/>
                      </a:lnTo>
                      <a:lnTo>
                        <a:pt x="18" y="20"/>
                      </a:lnTo>
                      <a:lnTo>
                        <a:pt x="33" y="7"/>
                      </a:lnTo>
                      <a:lnTo>
                        <a:pt x="33" y="7"/>
                      </a:lnTo>
                      <a:lnTo>
                        <a:pt x="52" y="0"/>
                      </a:lnTo>
                      <a:lnTo>
                        <a:pt x="70" y="0"/>
                      </a:lnTo>
                      <a:lnTo>
                        <a:pt x="80" y="2"/>
                      </a:lnTo>
                      <a:lnTo>
                        <a:pt x="85" y="5"/>
                      </a:lnTo>
                      <a:lnTo>
                        <a:pt x="92" y="10"/>
                      </a:lnTo>
                      <a:lnTo>
                        <a:pt x="95" y="15"/>
                      </a:lnTo>
                      <a:lnTo>
                        <a:pt x="95" y="1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1" name="Freeform 5416"/>
                <p:cNvSpPr>
                  <a:spLocks/>
                </p:cNvSpPr>
                <p:nvPr/>
              </p:nvSpPr>
              <p:spPr bwMode="auto">
                <a:xfrm>
                  <a:off x="4844" y="141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4" y="50"/>
                    </a:cxn>
                  </a:cxnLst>
                  <a:rect l="0" t="0" r="r" b="b"/>
                  <a:pathLst>
                    <a:path w="52" h="53">
                      <a:moveTo>
                        <a:pt x="34" y="50"/>
                      </a:moveTo>
                      <a:lnTo>
                        <a:pt x="34" y="50"/>
                      </a:lnTo>
                      <a:lnTo>
                        <a:pt x="24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4" y="50"/>
                      </a:lnTo>
                      <a:close/>
                    </a:path>
                  </a:pathLst>
                </a:custGeom>
                <a:solidFill>
                  <a:srgbClr val="79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2" name="Freeform 5417"/>
                <p:cNvSpPr>
                  <a:spLocks/>
                </p:cNvSpPr>
                <p:nvPr/>
              </p:nvSpPr>
              <p:spPr bwMode="auto">
                <a:xfrm>
                  <a:off x="4844" y="141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4" y="50"/>
                    </a:cxn>
                  </a:cxnLst>
                  <a:rect l="0" t="0" r="r" b="b"/>
                  <a:pathLst>
                    <a:path w="52" h="53">
                      <a:moveTo>
                        <a:pt x="34" y="50"/>
                      </a:moveTo>
                      <a:lnTo>
                        <a:pt x="34" y="50"/>
                      </a:lnTo>
                      <a:lnTo>
                        <a:pt x="24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4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3" name="Freeform 5418"/>
                <p:cNvSpPr>
                  <a:spLocks/>
                </p:cNvSpPr>
                <p:nvPr/>
              </p:nvSpPr>
              <p:spPr bwMode="auto">
                <a:xfrm>
                  <a:off x="4844" y="1413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</a:cxnLst>
                  <a:rect l="0" t="0" r="r" b="b"/>
                  <a:pathLst>
                    <a:path w="52" h="53">
                      <a:moveTo>
                        <a:pt x="34" y="50"/>
                      </a:moveTo>
                      <a:lnTo>
                        <a:pt x="34" y="50"/>
                      </a:lnTo>
                      <a:lnTo>
                        <a:pt x="24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4" name="Freeform 5419"/>
                <p:cNvSpPr>
                  <a:spLocks/>
                </p:cNvSpPr>
                <p:nvPr/>
              </p:nvSpPr>
              <p:spPr bwMode="auto">
                <a:xfrm>
                  <a:off x="4836" y="138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2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2" y="4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79C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5" name="Freeform 5420"/>
                <p:cNvSpPr>
                  <a:spLocks/>
                </p:cNvSpPr>
                <p:nvPr/>
              </p:nvSpPr>
              <p:spPr bwMode="auto">
                <a:xfrm>
                  <a:off x="4836" y="138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2" y="45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2" y="45"/>
                      </a:lnTo>
                      <a:lnTo>
                        <a:pt x="35" y="5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6" name="Freeform 5421"/>
                <p:cNvSpPr>
                  <a:spLocks/>
                </p:cNvSpPr>
                <p:nvPr/>
              </p:nvSpPr>
              <p:spPr bwMode="auto">
                <a:xfrm>
                  <a:off x="4836" y="1381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</a:cxnLst>
                  <a:rect l="0" t="0" r="r" b="b"/>
                  <a:pathLst>
                    <a:path w="52" h="52">
                      <a:moveTo>
                        <a:pt x="35" y="50"/>
                      </a:move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7" name="Freeform 5422"/>
                <p:cNvSpPr>
                  <a:spLocks/>
                </p:cNvSpPr>
                <p:nvPr/>
              </p:nvSpPr>
              <p:spPr bwMode="auto">
                <a:xfrm>
                  <a:off x="4794" y="1418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3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3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3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8" name="Freeform 5423"/>
                <p:cNvSpPr>
                  <a:spLocks/>
                </p:cNvSpPr>
                <p:nvPr/>
              </p:nvSpPr>
              <p:spPr bwMode="auto">
                <a:xfrm>
                  <a:off x="4794" y="1418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3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3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3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9" name="Freeform 5424"/>
                <p:cNvSpPr>
                  <a:spLocks/>
                </p:cNvSpPr>
                <p:nvPr/>
              </p:nvSpPr>
              <p:spPr bwMode="auto">
                <a:xfrm>
                  <a:off x="4794" y="1418"/>
                  <a:ext cx="52" cy="5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3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3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3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0" name="Freeform 5425"/>
                <p:cNvSpPr>
                  <a:spLocks/>
                </p:cNvSpPr>
                <p:nvPr/>
              </p:nvSpPr>
              <p:spPr bwMode="auto">
                <a:xfrm>
                  <a:off x="4734" y="1500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3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</a:cxnLst>
                  <a:rect l="0" t="0" r="r" b="b"/>
                  <a:pathLst>
                    <a:path w="53" h="52">
                      <a:moveTo>
                        <a:pt x="18" y="3"/>
                      </a:move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3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1" name="Freeform 5426"/>
                <p:cNvSpPr>
                  <a:spLocks/>
                </p:cNvSpPr>
                <p:nvPr/>
              </p:nvSpPr>
              <p:spPr bwMode="auto">
                <a:xfrm>
                  <a:off x="4734" y="1500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3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</a:cxnLst>
                  <a:rect l="0" t="0" r="r" b="b"/>
                  <a:pathLst>
                    <a:path w="53" h="52">
                      <a:moveTo>
                        <a:pt x="18" y="3"/>
                      </a:move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3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2" name="Freeform 5427"/>
                <p:cNvSpPr>
                  <a:spLocks/>
                </p:cNvSpPr>
                <p:nvPr/>
              </p:nvSpPr>
              <p:spPr bwMode="auto">
                <a:xfrm>
                  <a:off x="4734" y="1500"/>
                  <a:ext cx="53" cy="52"/>
                </a:xfrm>
                <a:custGeom>
                  <a:avLst/>
                  <a:gdLst/>
                  <a:ahLst/>
                  <a:cxnLst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3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18" y="3"/>
                    </a:cxn>
                  </a:cxnLst>
                  <a:rect l="0" t="0" r="r" b="b"/>
                  <a:pathLst>
                    <a:path w="53" h="52">
                      <a:moveTo>
                        <a:pt x="18" y="3"/>
                      </a:move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3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3" name="Freeform 5428"/>
                <p:cNvSpPr>
                  <a:spLocks/>
                </p:cNvSpPr>
                <p:nvPr/>
              </p:nvSpPr>
              <p:spPr bwMode="auto">
                <a:xfrm>
                  <a:off x="4620" y="1674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38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5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38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4" name="Freeform 5429"/>
                <p:cNvSpPr>
                  <a:spLocks/>
                </p:cNvSpPr>
                <p:nvPr/>
              </p:nvSpPr>
              <p:spPr bwMode="auto">
                <a:xfrm>
                  <a:off x="4620" y="1674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38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5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38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5" name="Freeform 5430"/>
                <p:cNvSpPr>
                  <a:spLocks/>
                </p:cNvSpPr>
                <p:nvPr/>
              </p:nvSpPr>
              <p:spPr bwMode="auto">
                <a:xfrm>
                  <a:off x="4620" y="1674"/>
                  <a:ext cx="55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38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5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38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6" name="Freeform 5431"/>
                <p:cNvSpPr>
                  <a:spLocks/>
                </p:cNvSpPr>
                <p:nvPr/>
              </p:nvSpPr>
              <p:spPr bwMode="auto">
                <a:xfrm>
                  <a:off x="4764" y="14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0" y="35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0" y="35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7" name="Freeform 5432"/>
                <p:cNvSpPr>
                  <a:spLocks/>
                </p:cNvSpPr>
                <p:nvPr/>
              </p:nvSpPr>
              <p:spPr bwMode="auto">
                <a:xfrm>
                  <a:off x="4764" y="14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0" y="35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0" y="35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8" name="Freeform 5433"/>
                <p:cNvSpPr>
                  <a:spLocks/>
                </p:cNvSpPr>
                <p:nvPr/>
              </p:nvSpPr>
              <p:spPr bwMode="auto">
                <a:xfrm>
                  <a:off x="4764" y="145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37" y="0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0" y="35"/>
                    </a:cxn>
                    <a:cxn ang="0">
                      <a:pos x="42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0" y="35"/>
                      </a:lnTo>
                      <a:lnTo>
                        <a:pt x="42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9" name="Freeform 5434"/>
                <p:cNvSpPr>
                  <a:spLocks/>
                </p:cNvSpPr>
                <p:nvPr/>
              </p:nvSpPr>
              <p:spPr bwMode="auto">
                <a:xfrm>
                  <a:off x="4764" y="1488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4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10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0" name="Freeform 5435"/>
                <p:cNvSpPr>
                  <a:spLocks/>
                </p:cNvSpPr>
                <p:nvPr/>
              </p:nvSpPr>
              <p:spPr bwMode="auto">
                <a:xfrm>
                  <a:off x="4764" y="1488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4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10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1" name="Freeform 5436"/>
                <p:cNvSpPr>
                  <a:spLocks/>
                </p:cNvSpPr>
                <p:nvPr/>
              </p:nvSpPr>
              <p:spPr bwMode="auto">
                <a:xfrm>
                  <a:off x="4764" y="1488"/>
                  <a:ext cx="52" cy="54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7" y="2"/>
                    </a:cxn>
                    <a:cxn ang="0">
                      <a:pos x="45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4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4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7" y="2"/>
                      </a:lnTo>
                      <a:lnTo>
                        <a:pt x="45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4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2" name="Freeform 5437"/>
                <p:cNvSpPr>
                  <a:spLocks/>
                </p:cNvSpPr>
                <p:nvPr/>
              </p:nvSpPr>
              <p:spPr bwMode="auto">
                <a:xfrm>
                  <a:off x="4653" y="163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3" name="Freeform 5438"/>
                <p:cNvSpPr>
                  <a:spLocks/>
                </p:cNvSpPr>
                <p:nvPr/>
              </p:nvSpPr>
              <p:spPr bwMode="auto">
                <a:xfrm>
                  <a:off x="4653" y="163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4" name="Freeform 5439"/>
                <p:cNvSpPr>
                  <a:spLocks/>
                </p:cNvSpPr>
                <p:nvPr/>
              </p:nvSpPr>
              <p:spPr bwMode="auto">
                <a:xfrm>
                  <a:off x="4653" y="163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10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7"/>
                    </a:cxn>
                    <a:cxn ang="0">
                      <a:pos x="34" y="52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10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7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5" name="Freeform 5440"/>
                <p:cNvSpPr>
                  <a:spLocks/>
                </p:cNvSpPr>
                <p:nvPr/>
              </p:nvSpPr>
              <p:spPr bwMode="auto">
                <a:xfrm>
                  <a:off x="4677" y="159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9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9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10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6" name="Freeform 5441"/>
                <p:cNvSpPr>
                  <a:spLocks/>
                </p:cNvSpPr>
                <p:nvPr/>
              </p:nvSpPr>
              <p:spPr bwMode="auto">
                <a:xfrm>
                  <a:off x="4677" y="159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9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9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10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7" name="Freeform 5442"/>
                <p:cNvSpPr>
                  <a:spLocks/>
                </p:cNvSpPr>
                <p:nvPr/>
              </p:nvSpPr>
              <p:spPr bwMode="auto">
                <a:xfrm>
                  <a:off x="4677" y="159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9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9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8" name="Freeform 5443"/>
                <p:cNvSpPr>
                  <a:spLocks/>
                </p:cNvSpPr>
                <p:nvPr/>
              </p:nvSpPr>
              <p:spPr bwMode="auto">
                <a:xfrm>
                  <a:off x="4702" y="153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9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9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9" name="Freeform 5444"/>
                <p:cNvSpPr>
                  <a:spLocks/>
                </p:cNvSpPr>
                <p:nvPr/>
              </p:nvSpPr>
              <p:spPr bwMode="auto">
                <a:xfrm>
                  <a:off x="4702" y="153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9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9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0" name="Freeform 5445"/>
                <p:cNvSpPr>
                  <a:spLocks/>
                </p:cNvSpPr>
                <p:nvPr/>
              </p:nvSpPr>
              <p:spPr bwMode="auto">
                <a:xfrm>
                  <a:off x="4702" y="1538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9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9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1" name="Freeform 5446"/>
                <p:cNvSpPr>
                  <a:spLocks/>
                </p:cNvSpPr>
                <p:nvPr/>
              </p:nvSpPr>
              <p:spPr bwMode="auto">
                <a:xfrm>
                  <a:off x="4722" y="153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8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2" name="Freeform 5447"/>
                <p:cNvSpPr>
                  <a:spLocks/>
                </p:cNvSpPr>
                <p:nvPr/>
              </p:nvSpPr>
              <p:spPr bwMode="auto">
                <a:xfrm>
                  <a:off x="4722" y="153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8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3" name="Freeform 5448"/>
                <p:cNvSpPr>
                  <a:spLocks/>
                </p:cNvSpPr>
                <p:nvPr/>
              </p:nvSpPr>
              <p:spPr bwMode="auto">
                <a:xfrm>
                  <a:off x="4722" y="1530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8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8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8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4" name="Freeform 5449"/>
                <p:cNvSpPr>
                  <a:spLocks/>
                </p:cNvSpPr>
                <p:nvPr/>
              </p:nvSpPr>
              <p:spPr bwMode="auto">
                <a:xfrm>
                  <a:off x="4643" y="1597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9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4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9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5" name="Freeform 5450"/>
                <p:cNvSpPr>
                  <a:spLocks/>
                </p:cNvSpPr>
                <p:nvPr/>
              </p:nvSpPr>
              <p:spPr bwMode="auto">
                <a:xfrm>
                  <a:off x="4643" y="1597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9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4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9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6" name="Freeform 5451"/>
                <p:cNvSpPr>
                  <a:spLocks/>
                </p:cNvSpPr>
                <p:nvPr/>
              </p:nvSpPr>
              <p:spPr bwMode="auto">
                <a:xfrm>
                  <a:off x="4643" y="1597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29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3"/>
                    </a:cxn>
                    <a:cxn ang="0">
                      <a:pos x="17" y="3"/>
                    </a:cxn>
                  </a:cxnLst>
                  <a:rect l="0" t="0" r="r" b="b"/>
                  <a:pathLst>
                    <a:path w="54" h="52">
                      <a:moveTo>
                        <a:pt x="17" y="3"/>
                      </a:moveTo>
                      <a:lnTo>
                        <a:pt x="17" y="3"/>
                      </a:lnTo>
                      <a:lnTo>
                        <a:pt x="29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7" name="Freeform 5452"/>
                <p:cNvSpPr>
                  <a:spLocks/>
                </p:cNvSpPr>
                <p:nvPr/>
              </p:nvSpPr>
              <p:spPr bwMode="auto">
                <a:xfrm>
                  <a:off x="4685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5" y="2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5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</a:cxnLst>
                  <a:rect l="0" t="0" r="r" b="b"/>
                  <a:pathLst>
                    <a:path w="52" h="52">
                      <a:moveTo>
                        <a:pt x="15" y="2"/>
                      </a:move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5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8" name="Freeform 5453"/>
                <p:cNvSpPr>
                  <a:spLocks/>
                </p:cNvSpPr>
                <p:nvPr/>
              </p:nvSpPr>
              <p:spPr bwMode="auto">
                <a:xfrm>
                  <a:off x="4685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5" y="2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5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</a:cxnLst>
                  <a:rect l="0" t="0" r="r" b="b"/>
                  <a:pathLst>
                    <a:path w="52" h="52">
                      <a:moveTo>
                        <a:pt x="15" y="2"/>
                      </a:move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5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9" name="Freeform 5454"/>
                <p:cNvSpPr>
                  <a:spLocks/>
                </p:cNvSpPr>
                <p:nvPr/>
              </p:nvSpPr>
              <p:spPr bwMode="auto">
                <a:xfrm>
                  <a:off x="4685" y="156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5" y="2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5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15" y="2"/>
                    </a:cxn>
                  </a:cxnLst>
                  <a:rect l="0" t="0" r="r" b="b"/>
                  <a:pathLst>
                    <a:path w="52" h="52">
                      <a:moveTo>
                        <a:pt x="15" y="2"/>
                      </a:move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5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0" name="Freeform 5455"/>
                <p:cNvSpPr>
                  <a:spLocks/>
                </p:cNvSpPr>
                <p:nvPr/>
              </p:nvSpPr>
              <p:spPr bwMode="auto">
                <a:xfrm>
                  <a:off x="4613" y="163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1" name="Freeform 5456"/>
                <p:cNvSpPr>
                  <a:spLocks/>
                </p:cNvSpPr>
                <p:nvPr/>
              </p:nvSpPr>
              <p:spPr bwMode="auto">
                <a:xfrm>
                  <a:off x="4613" y="163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2" name="Freeform 5457"/>
                <p:cNvSpPr>
                  <a:spLocks/>
                </p:cNvSpPr>
                <p:nvPr/>
              </p:nvSpPr>
              <p:spPr bwMode="auto">
                <a:xfrm>
                  <a:off x="4613" y="1637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2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3" name="Freeform 5458"/>
                <p:cNvSpPr>
                  <a:spLocks/>
                </p:cNvSpPr>
                <p:nvPr/>
              </p:nvSpPr>
              <p:spPr bwMode="auto">
                <a:xfrm>
                  <a:off x="4578" y="1676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8"/>
                    </a:cxn>
                    <a:cxn ang="0">
                      <a:pos x="37" y="53"/>
                    </a:cxn>
                    <a:cxn ang="0">
                      <a:pos x="37" y="53"/>
                    </a:cxn>
                    <a:cxn ang="0">
                      <a:pos x="25" y="55"/>
                    </a:cxn>
                    <a:cxn ang="0">
                      <a:pos x="18" y="53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</a:cxnLst>
                  <a:rect l="0" t="0" r="r" b="b"/>
                  <a:pathLst>
                    <a:path w="52" h="55">
                      <a:moveTo>
                        <a:pt x="18" y="3"/>
                      </a:moveTo>
                      <a:lnTo>
                        <a:pt x="18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8"/>
                      </a:lnTo>
                      <a:lnTo>
                        <a:pt x="37" y="53"/>
                      </a:lnTo>
                      <a:lnTo>
                        <a:pt x="37" y="53"/>
                      </a:lnTo>
                      <a:lnTo>
                        <a:pt x="25" y="55"/>
                      </a:lnTo>
                      <a:lnTo>
                        <a:pt x="18" y="53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4" name="Freeform 5459"/>
                <p:cNvSpPr>
                  <a:spLocks/>
                </p:cNvSpPr>
                <p:nvPr/>
              </p:nvSpPr>
              <p:spPr bwMode="auto">
                <a:xfrm>
                  <a:off x="4578" y="1676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8"/>
                    </a:cxn>
                    <a:cxn ang="0">
                      <a:pos x="37" y="53"/>
                    </a:cxn>
                    <a:cxn ang="0">
                      <a:pos x="37" y="53"/>
                    </a:cxn>
                    <a:cxn ang="0">
                      <a:pos x="25" y="55"/>
                    </a:cxn>
                    <a:cxn ang="0">
                      <a:pos x="18" y="53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</a:cxnLst>
                  <a:rect l="0" t="0" r="r" b="b"/>
                  <a:pathLst>
                    <a:path w="52" h="55">
                      <a:moveTo>
                        <a:pt x="18" y="3"/>
                      </a:moveTo>
                      <a:lnTo>
                        <a:pt x="18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8"/>
                      </a:lnTo>
                      <a:lnTo>
                        <a:pt x="37" y="53"/>
                      </a:lnTo>
                      <a:lnTo>
                        <a:pt x="37" y="53"/>
                      </a:lnTo>
                      <a:lnTo>
                        <a:pt x="25" y="55"/>
                      </a:lnTo>
                      <a:lnTo>
                        <a:pt x="18" y="53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5" name="Freeform 5460"/>
                <p:cNvSpPr>
                  <a:spLocks/>
                </p:cNvSpPr>
                <p:nvPr/>
              </p:nvSpPr>
              <p:spPr bwMode="auto">
                <a:xfrm>
                  <a:off x="4578" y="1676"/>
                  <a:ext cx="52" cy="55"/>
                </a:xfrm>
                <a:custGeom>
                  <a:avLst/>
                  <a:gdLst/>
                  <a:ahLst/>
                  <a:cxnLst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7" y="10"/>
                    </a:cxn>
                    <a:cxn ang="0">
                      <a:pos x="52" y="1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8"/>
                    </a:cxn>
                    <a:cxn ang="0">
                      <a:pos x="37" y="53"/>
                    </a:cxn>
                    <a:cxn ang="0">
                      <a:pos x="37" y="53"/>
                    </a:cxn>
                    <a:cxn ang="0">
                      <a:pos x="25" y="55"/>
                    </a:cxn>
                    <a:cxn ang="0">
                      <a:pos x="18" y="53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18" y="3"/>
                    </a:cxn>
                  </a:cxnLst>
                  <a:rect l="0" t="0" r="r" b="b"/>
                  <a:pathLst>
                    <a:path w="52" h="55">
                      <a:moveTo>
                        <a:pt x="18" y="3"/>
                      </a:moveTo>
                      <a:lnTo>
                        <a:pt x="18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7" y="1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8"/>
                      </a:lnTo>
                      <a:lnTo>
                        <a:pt x="37" y="53"/>
                      </a:lnTo>
                      <a:lnTo>
                        <a:pt x="37" y="53"/>
                      </a:lnTo>
                      <a:lnTo>
                        <a:pt x="25" y="55"/>
                      </a:lnTo>
                      <a:lnTo>
                        <a:pt x="18" y="53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6" name="Freeform 5461"/>
                <p:cNvSpPr>
                  <a:spLocks/>
                </p:cNvSpPr>
                <p:nvPr/>
              </p:nvSpPr>
              <p:spPr bwMode="auto">
                <a:xfrm>
                  <a:off x="4526" y="1719"/>
                  <a:ext cx="84" cy="89"/>
                </a:xfrm>
                <a:custGeom>
                  <a:avLst/>
                  <a:gdLst/>
                  <a:ahLst/>
                  <a:cxnLst>
                    <a:cxn ang="0">
                      <a:pos x="77" y="81"/>
                    </a:cxn>
                    <a:cxn ang="0">
                      <a:pos x="77" y="81"/>
                    </a:cxn>
                    <a:cxn ang="0">
                      <a:pos x="72" y="86"/>
                    </a:cxn>
                    <a:cxn ang="0">
                      <a:pos x="65" y="86"/>
                    </a:cxn>
                    <a:cxn ang="0">
                      <a:pos x="57" y="89"/>
                    </a:cxn>
                    <a:cxn ang="0">
                      <a:pos x="50" y="86"/>
                    </a:cxn>
                    <a:cxn ang="0">
                      <a:pos x="32" y="79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5" y="49"/>
                    </a:cxn>
                    <a:cxn ang="0">
                      <a:pos x="0" y="32"/>
                    </a:cxn>
                    <a:cxn ang="0">
                      <a:pos x="0" y="24"/>
                    </a:cxn>
                    <a:cxn ang="0">
                      <a:pos x="0" y="17"/>
                    </a:cxn>
                    <a:cxn ang="0">
                      <a:pos x="3" y="10"/>
                    </a:cxn>
                    <a:cxn ang="0">
                      <a:pos x="7" y="5"/>
                    </a:cxn>
                    <a:cxn ang="0">
                      <a:pos x="7" y="5"/>
                    </a:cxn>
                    <a:cxn ang="0">
                      <a:pos x="12" y="2"/>
                    </a:cxn>
                    <a:cxn ang="0">
                      <a:pos x="20" y="0"/>
                    </a:cxn>
                    <a:cxn ang="0">
                      <a:pos x="27" y="0"/>
                    </a:cxn>
                    <a:cxn ang="0">
                      <a:pos x="35" y="0"/>
                    </a:cxn>
                    <a:cxn ang="0">
                      <a:pos x="52" y="7"/>
                    </a:cxn>
                    <a:cxn ang="0">
                      <a:pos x="67" y="22"/>
                    </a:cxn>
                    <a:cxn ang="0">
                      <a:pos x="67" y="22"/>
                    </a:cxn>
                    <a:cxn ang="0">
                      <a:pos x="79" y="37"/>
                    </a:cxn>
                    <a:cxn ang="0">
                      <a:pos x="84" y="54"/>
                    </a:cxn>
                    <a:cxn ang="0">
                      <a:pos x="84" y="62"/>
                    </a:cxn>
                    <a:cxn ang="0">
                      <a:pos x="84" y="69"/>
                    </a:cxn>
                    <a:cxn ang="0">
                      <a:pos x="82" y="77"/>
                    </a:cxn>
                    <a:cxn ang="0">
                      <a:pos x="77" y="81"/>
                    </a:cxn>
                  </a:cxnLst>
                  <a:rect l="0" t="0" r="r" b="b"/>
                  <a:pathLst>
                    <a:path w="84" h="89">
                      <a:moveTo>
                        <a:pt x="77" y="81"/>
                      </a:moveTo>
                      <a:lnTo>
                        <a:pt x="77" y="81"/>
                      </a:lnTo>
                      <a:lnTo>
                        <a:pt x="72" y="86"/>
                      </a:lnTo>
                      <a:lnTo>
                        <a:pt x="65" y="86"/>
                      </a:lnTo>
                      <a:lnTo>
                        <a:pt x="57" y="89"/>
                      </a:lnTo>
                      <a:lnTo>
                        <a:pt x="50" y="86"/>
                      </a:lnTo>
                      <a:lnTo>
                        <a:pt x="32" y="79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5" y="49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0" y="17"/>
                      </a:lnTo>
                      <a:lnTo>
                        <a:pt x="3" y="10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2" y="2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35" y="0"/>
                      </a:lnTo>
                      <a:lnTo>
                        <a:pt x="52" y="7"/>
                      </a:lnTo>
                      <a:lnTo>
                        <a:pt x="67" y="22"/>
                      </a:lnTo>
                      <a:lnTo>
                        <a:pt x="67" y="22"/>
                      </a:lnTo>
                      <a:lnTo>
                        <a:pt x="79" y="37"/>
                      </a:lnTo>
                      <a:lnTo>
                        <a:pt x="84" y="54"/>
                      </a:lnTo>
                      <a:lnTo>
                        <a:pt x="84" y="62"/>
                      </a:lnTo>
                      <a:lnTo>
                        <a:pt x="84" y="69"/>
                      </a:lnTo>
                      <a:lnTo>
                        <a:pt x="82" y="77"/>
                      </a:lnTo>
                      <a:lnTo>
                        <a:pt x="77" y="81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971" name="Freeform 5463"/>
              <p:cNvSpPr>
                <a:spLocks/>
              </p:cNvSpPr>
              <p:nvPr/>
            </p:nvSpPr>
            <p:spPr bwMode="auto">
              <a:xfrm>
                <a:off x="7454026" y="4790380"/>
                <a:ext cx="141139" cy="147198"/>
              </a:xfrm>
              <a:custGeom>
                <a:avLst/>
                <a:gdLst/>
                <a:ahLst/>
                <a:cxnLst>
                  <a:cxn ang="0">
                    <a:pos x="77" y="81"/>
                  </a:cxn>
                  <a:cxn ang="0">
                    <a:pos x="77" y="81"/>
                  </a:cxn>
                  <a:cxn ang="0">
                    <a:pos x="72" y="86"/>
                  </a:cxn>
                  <a:cxn ang="0">
                    <a:pos x="65" y="86"/>
                  </a:cxn>
                  <a:cxn ang="0">
                    <a:pos x="57" y="89"/>
                  </a:cxn>
                  <a:cxn ang="0">
                    <a:pos x="50" y="86"/>
                  </a:cxn>
                  <a:cxn ang="0">
                    <a:pos x="32" y="79"/>
                  </a:cxn>
                  <a:cxn ang="0">
                    <a:pos x="17" y="67"/>
                  </a:cxn>
                  <a:cxn ang="0">
                    <a:pos x="17" y="67"/>
                  </a:cxn>
                  <a:cxn ang="0">
                    <a:pos x="5" y="49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0" y="17"/>
                  </a:cxn>
                  <a:cxn ang="0">
                    <a:pos x="3" y="10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7" y="0"/>
                  </a:cxn>
                  <a:cxn ang="0">
                    <a:pos x="35" y="0"/>
                  </a:cxn>
                  <a:cxn ang="0">
                    <a:pos x="52" y="7"/>
                  </a:cxn>
                  <a:cxn ang="0">
                    <a:pos x="67" y="22"/>
                  </a:cxn>
                  <a:cxn ang="0">
                    <a:pos x="67" y="22"/>
                  </a:cxn>
                  <a:cxn ang="0">
                    <a:pos x="79" y="37"/>
                  </a:cxn>
                  <a:cxn ang="0">
                    <a:pos x="84" y="54"/>
                  </a:cxn>
                  <a:cxn ang="0">
                    <a:pos x="84" y="62"/>
                  </a:cxn>
                  <a:cxn ang="0">
                    <a:pos x="84" y="69"/>
                  </a:cxn>
                  <a:cxn ang="0">
                    <a:pos x="82" y="77"/>
                  </a:cxn>
                  <a:cxn ang="0">
                    <a:pos x="77" y="81"/>
                  </a:cxn>
                </a:cxnLst>
                <a:rect l="0" t="0" r="r" b="b"/>
                <a:pathLst>
                  <a:path w="84" h="89">
                    <a:moveTo>
                      <a:pt x="77" y="81"/>
                    </a:moveTo>
                    <a:lnTo>
                      <a:pt x="77" y="81"/>
                    </a:lnTo>
                    <a:lnTo>
                      <a:pt x="72" y="86"/>
                    </a:lnTo>
                    <a:lnTo>
                      <a:pt x="65" y="86"/>
                    </a:lnTo>
                    <a:lnTo>
                      <a:pt x="57" y="89"/>
                    </a:lnTo>
                    <a:lnTo>
                      <a:pt x="50" y="86"/>
                    </a:lnTo>
                    <a:lnTo>
                      <a:pt x="32" y="79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5" y="49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3" y="10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52" y="7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79" y="37"/>
                    </a:lnTo>
                    <a:lnTo>
                      <a:pt x="84" y="54"/>
                    </a:lnTo>
                    <a:lnTo>
                      <a:pt x="84" y="62"/>
                    </a:lnTo>
                    <a:lnTo>
                      <a:pt x="84" y="69"/>
                    </a:lnTo>
                    <a:lnTo>
                      <a:pt x="82" y="77"/>
                    </a:lnTo>
                    <a:lnTo>
                      <a:pt x="77" y="81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Freeform 5464"/>
              <p:cNvSpPr>
                <a:spLocks/>
              </p:cNvSpPr>
              <p:nvPr/>
            </p:nvSpPr>
            <p:spPr bwMode="auto">
              <a:xfrm>
                <a:off x="7454026" y="4790380"/>
                <a:ext cx="141139" cy="147198"/>
              </a:xfrm>
              <a:custGeom>
                <a:avLst/>
                <a:gdLst/>
                <a:ahLst/>
                <a:cxnLst>
                  <a:cxn ang="0">
                    <a:pos x="77" y="81"/>
                  </a:cxn>
                  <a:cxn ang="0">
                    <a:pos x="77" y="81"/>
                  </a:cxn>
                  <a:cxn ang="0">
                    <a:pos x="72" y="86"/>
                  </a:cxn>
                  <a:cxn ang="0">
                    <a:pos x="65" y="86"/>
                  </a:cxn>
                  <a:cxn ang="0">
                    <a:pos x="57" y="89"/>
                  </a:cxn>
                  <a:cxn ang="0">
                    <a:pos x="50" y="86"/>
                  </a:cxn>
                  <a:cxn ang="0">
                    <a:pos x="32" y="79"/>
                  </a:cxn>
                  <a:cxn ang="0">
                    <a:pos x="17" y="67"/>
                  </a:cxn>
                  <a:cxn ang="0">
                    <a:pos x="17" y="67"/>
                  </a:cxn>
                  <a:cxn ang="0">
                    <a:pos x="5" y="49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0" y="17"/>
                  </a:cxn>
                  <a:cxn ang="0">
                    <a:pos x="3" y="10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7" y="0"/>
                  </a:cxn>
                  <a:cxn ang="0">
                    <a:pos x="35" y="0"/>
                  </a:cxn>
                  <a:cxn ang="0">
                    <a:pos x="52" y="7"/>
                  </a:cxn>
                  <a:cxn ang="0">
                    <a:pos x="67" y="22"/>
                  </a:cxn>
                  <a:cxn ang="0">
                    <a:pos x="67" y="22"/>
                  </a:cxn>
                  <a:cxn ang="0">
                    <a:pos x="79" y="37"/>
                  </a:cxn>
                  <a:cxn ang="0">
                    <a:pos x="84" y="54"/>
                  </a:cxn>
                  <a:cxn ang="0">
                    <a:pos x="84" y="62"/>
                  </a:cxn>
                  <a:cxn ang="0">
                    <a:pos x="84" y="69"/>
                  </a:cxn>
                  <a:cxn ang="0">
                    <a:pos x="82" y="77"/>
                  </a:cxn>
                  <a:cxn ang="0">
                    <a:pos x="77" y="81"/>
                  </a:cxn>
                  <a:cxn ang="0">
                    <a:pos x="77" y="81"/>
                  </a:cxn>
                </a:cxnLst>
                <a:rect l="0" t="0" r="r" b="b"/>
                <a:pathLst>
                  <a:path w="84" h="89">
                    <a:moveTo>
                      <a:pt x="77" y="81"/>
                    </a:moveTo>
                    <a:lnTo>
                      <a:pt x="77" y="81"/>
                    </a:lnTo>
                    <a:lnTo>
                      <a:pt x="72" y="86"/>
                    </a:lnTo>
                    <a:lnTo>
                      <a:pt x="65" y="86"/>
                    </a:lnTo>
                    <a:lnTo>
                      <a:pt x="57" y="89"/>
                    </a:lnTo>
                    <a:lnTo>
                      <a:pt x="50" y="86"/>
                    </a:lnTo>
                    <a:lnTo>
                      <a:pt x="32" y="79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5" y="49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3" y="10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52" y="7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79" y="37"/>
                    </a:lnTo>
                    <a:lnTo>
                      <a:pt x="84" y="54"/>
                    </a:lnTo>
                    <a:lnTo>
                      <a:pt x="84" y="62"/>
                    </a:lnTo>
                    <a:lnTo>
                      <a:pt x="84" y="69"/>
                    </a:lnTo>
                    <a:lnTo>
                      <a:pt x="82" y="77"/>
                    </a:lnTo>
                    <a:lnTo>
                      <a:pt x="77" y="81"/>
                    </a:lnTo>
                    <a:lnTo>
                      <a:pt x="77" y="81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3" name="Freeform 5465"/>
              <p:cNvSpPr>
                <a:spLocks/>
              </p:cNvSpPr>
              <p:nvPr/>
            </p:nvSpPr>
            <p:spPr bwMode="auto">
              <a:xfrm>
                <a:off x="7482590" y="4757301"/>
                <a:ext cx="146179" cy="147198"/>
              </a:xfrm>
              <a:custGeom>
                <a:avLst/>
                <a:gdLst/>
                <a:ahLst/>
                <a:cxnLst>
                  <a:cxn ang="0">
                    <a:pos x="77" y="82"/>
                  </a:cxn>
                  <a:cxn ang="0">
                    <a:pos x="77" y="82"/>
                  </a:cxn>
                  <a:cxn ang="0">
                    <a:pos x="72" y="87"/>
                  </a:cxn>
                  <a:cxn ang="0">
                    <a:pos x="65" y="89"/>
                  </a:cxn>
                  <a:cxn ang="0">
                    <a:pos x="57" y="89"/>
                  </a:cxn>
                  <a:cxn ang="0">
                    <a:pos x="50" y="87"/>
                  </a:cxn>
                  <a:cxn ang="0">
                    <a:pos x="33" y="79"/>
                  </a:cxn>
                  <a:cxn ang="0">
                    <a:pos x="18" y="67"/>
                  </a:cxn>
                  <a:cxn ang="0">
                    <a:pos x="18" y="67"/>
                  </a:cxn>
                  <a:cxn ang="0">
                    <a:pos x="5" y="49"/>
                  </a:cxn>
                  <a:cxn ang="0">
                    <a:pos x="0" y="3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3" y="12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13" y="2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5" y="0"/>
                  </a:cxn>
                  <a:cxn ang="0">
                    <a:pos x="53" y="7"/>
                  </a:cxn>
                  <a:cxn ang="0">
                    <a:pos x="67" y="22"/>
                  </a:cxn>
                  <a:cxn ang="0">
                    <a:pos x="67" y="22"/>
                  </a:cxn>
                  <a:cxn ang="0">
                    <a:pos x="80" y="37"/>
                  </a:cxn>
                  <a:cxn ang="0">
                    <a:pos x="85" y="54"/>
                  </a:cxn>
                  <a:cxn ang="0">
                    <a:pos x="87" y="64"/>
                  </a:cxn>
                  <a:cxn ang="0">
                    <a:pos x="85" y="72"/>
                  </a:cxn>
                  <a:cxn ang="0">
                    <a:pos x="82" y="77"/>
                  </a:cxn>
                  <a:cxn ang="0">
                    <a:pos x="77" y="82"/>
                  </a:cxn>
                </a:cxnLst>
                <a:rect l="0" t="0" r="r" b="b"/>
                <a:pathLst>
                  <a:path w="87" h="89">
                    <a:moveTo>
                      <a:pt x="77" y="82"/>
                    </a:moveTo>
                    <a:lnTo>
                      <a:pt x="77" y="82"/>
                    </a:lnTo>
                    <a:lnTo>
                      <a:pt x="72" y="87"/>
                    </a:lnTo>
                    <a:lnTo>
                      <a:pt x="65" y="89"/>
                    </a:lnTo>
                    <a:lnTo>
                      <a:pt x="57" y="89"/>
                    </a:lnTo>
                    <a:lnTo>
                      <a:pt x="50" y="87"/>
                    </a:lnTo>
                    <a:lnTo>
                      <a:pt x="33" y="79"/>
                    </a:lnTo>
                    <a:lnTo>
                      <a:pt x="18" y="67"/>
                    </a:lnTo>
                    <a:lnTo>
                      <a:pt x="18" y="67"/>
                    </a:lnTo>
                    <a:lnTo>
                      <a:pt x="5" y="49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3" y="12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3" y="2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53" y="7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80" y="37"/>
                    </a:lnTo>
                    <a:lnTo>
                      <a:pt x="85" y="54"/>
                    </a:lnTo>
                    <a:lnTo>
                      <a:pt x="87" y="64"/>
                    </a:lnTo>
                    <a:lnTo>
                      <a:pt x="85" y="72"/>
                    </a:lnTo>
                    <a:lnTo>
                      <a:pt x="82" y="77"/>
                    </a:lnTo>
                    <a:lnTo>
                      <a:pt x="77" y="82"/>
                    </a:lnTo>
                    <a:close/>
                  </a:path>
                </a:pathLst>
              </a:custGeom>
              <a:solidFill>
                <a:srgbClr val="27B14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4" name="Freeform 5466"/>
              <p:cNvSpPr>
                <a:spLocks/>
              </p:cNvSpPr>
              <p:nvPr/>
            </p:nvSpPr>
            <p:spPr bwMode="auto">
              <a:xfrm>
                <a:off x="7482590" y="4757301"/>
                <a:ext cx="146179" cy="147198"/>
              </a:xfrm>
              <a:custGeom>
                <a:avLst/>
                <a:gdLst/>
                <a:ahLst/>
                <a:cxnLst>
                  <a:cxn ang="0">
                    <a:pos x="77" y="82"/>
                  </a:cxn>
                  <a:cxn ang="0">
                    <a:pos x="77" y="82"/>
                  </a:cxn>
                  <a:cxn ang="0">
                    <a:pos x="72" y="87"/>
                  </a:cxn>
                  <a:cxn ang="0">
                    <a:pos x="65" y="89"/>
                  </a:cxn>
                  <a:cxn ang="0">
                    <a:pos x="57" y="89"/>
                  </a:cxn>
                  <a:cxn ang="0">
                    <a:pos x="50" y="87"/>
                  </a:cxn>
                  <a:cxn ang="0">
                    <a:pos x="33" y="79"/>
                  </a:cxn>
                  <a:cxn ang="0">
                    <a:pos x="18" y="67"/>
                  </a:cxn>
                  <a:cxn ang="0">
                    <a:pos x="18" y="67"/>
                  </a:cxn>
                  <a:cxn ang="0">
                    <a:pos x="5" y="49"/>
                  </a:cxn>
                  <a:cxn ang="0">
                    <a:pos x="0" y="3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3" y="12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13" y="2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5" y="0"/>
                  </a:cxn>
                  <a:cxn ang="0">
                    <a:pos x="53" y="7"/>
                  </a:cxn>
                  <a:cxn ang="0">
                    <a:pos x="67" y="22"/>
                  </a:cxn>
                  <a:cxn ang="0">
                    <a:pos x="67" y="22"/>
                  </a:cxn>
                  <a:cxn ang="0">
                    <a:pos x="80" y="37"/>
                  </a:cxn>
                  <a:cxn ang="0">
                    <a:pos x="85" y="54"/>
                  </a:cxn>
                  <a:cxn ang="0">
                    <a:pos x="87" y="64"/>
                  </a:cxn>
                  <a:cxn ang="0">
                    <a:pos x="85" y="72"/>
                  </a:cxn>
                  <a:cxn ang="0">
                    <a:pos x="82" y="77"/>
                  </a:cxn>
                  <a:cxn ang="0">
                    <a:pos x="77" y="82"/>
                  </a:cxn>
                </a:cxnLst>
                <a:rect l="0" t="0" r="r" b="b"/>
                <a:pathLst>
                  <a:path w="87" h="89">
                    <a:moveTo>
                      <a:pt x="77" y="82"/>
                    </a:moveTo>
                    <a:lnTo>
                      <a:pt x="77" y="82"/>
                    </a:lnTo>
                    <a:lnTo>
                      <a:pt x="72" y="87"/>
                    </a:lnTo>
                    <a:lnTo>
                      <a:pt x="65" y="89"/>
                    </a:lnTo>
                    <a:lnTo>
                      <a:pt x="57" y="89"/>
                    </a:lnTo>
                    <a:lnTo>
                      <a:pt x="50" y="87"/>
                    </a:lnTo>
                    <a:lnTo>
                      <a:pt x="33" y="79"/>
                    </a:lnTo>
                    <a:lnTo>
                      <a:pt x="18" y="67"/>
                    </a:lnTo>
                    <a:lnTo>
                      <a:pt x="18" y="67"/>
                    </a:lnTo>
                    <a:lnTo>
                      <a:pt x="5" y="49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3" y="12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3" y="2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53" y="7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80" y="37"/>
                    </a:lnTo>
                    <a:lnTo>
                      <a:pt x="85" y="54"/>
                    </a:lnTo>
                    <a:lnTo>
                      <a:pt x="87" y="64"/>
                    </a:lnTo>
                    <a:lnTo>
                      <a:pt x="85" y="72"/>
                    </a:lnTo>
                    <a:lnTo>
                      <a:pt x="82" y="77"/>
                    </a:lnTo>
                    <a:lnTo>
                      <a:pt x="77" y="8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5" name="Freeform 5467"/>
              <p:cNvSpPr>
                <a:spLocks/>
              </p:cNvSpPr>
              <p:nvPr/>
            </p:nvSpPr>
            <p:spPr bwMode="auto">
              <a:xfrm>
                <a:off x="7482590" y="4757301"/>
                <a:ext cx="146179" cy="147198"/>
              </a:xfrm>
              <a:custGeom>
                <a:avLst/>
                <a:gdLst/>
                <a:ahLst/>
                <a:cxnLst>
                  <a:cxn ang="0">
                    <a:pos x="77" y="82"/>
                  </a:cxn>
                  <a:cxn ang="0">
                    <a:pos x="77" y="82"/>
                  </a:cxn>
                  <a:cxn ang="0">
                    <a:pos x="72" y="87"/>
                  </a:cxn>
                  <a:cxn ang="0">
                    <a:pos x="65" y="89"/>
                  </a:cxn>
                  <a:cxn ang="0">
                    <a:pos x="57" y="89"/>
                  </a:cxn>
                  <a:cxn ang="0">
                    <a:pos x="50" y="87"/>
                  </a:cxn>
                  <a:cxn ang="0">
                    <a:pos x="33" y="79"/>
                  </a:cxn>
                  <a:cxn ang="0">
                    <a:pos x="18" y="67"/>
                  </a:cxn>
                  <a:cxn ang="0">
                    <a:pos x="18" y="67"/>
                  </a:cxn>
                  <a:cxn ang="0">
                    <a:pos x="5" y="49"/>
                  </a:cxn>
                  <a:cxn ang="0">
                    <a:pos x="0" y="32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3" y="12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13" y="2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5" y="0"/>
                  </a:cxn>
                  <a:cxn ang="0">
                    <a:pos x="53" y="7"/>
                  </a:cxn>
                  <a:cxn ang="0">
                    <a:pos x="67" y="22"/>
                  </a:cxn>
                  <a:cxn ang="0">
                    <a:pos x="67" y="22"/>
                  </a:cxn>
                  <a:cxn ang="0">
                    <a:pos x="80" y="37"/>
                  </a:cxn>
                  <a:cxn ang="0">
                    <a:pos x="85" y="54"/>
                  </a:cxn>
                  <a:cxn ang="0">
                    <a:pos x="87" y="64"/>
                  </a:cxn>
                  <a:cxn ang="0">
                    <a:pos x="85" y="72"/>
                  </a:cxn>
                  <a:cxn ang="0">
                    <a:pos x="82" y="77"/>
                  </a:cxn>
                  <a:cxn ang="0">
                    <a:pos x="77" y="82"/>
                  </a:cxn>
                  <a:cxn ang="0">
                    <a:pos x="77" y="82"/>
                  </a:cxn>
                </a:cxnLst>
                <a:rect l="0" t="0" r="r" b="b"/>
                <a:pathLst>
                  <a:path w="87" h="89">
                    <a:moveTo>
                      <a:pt x="77" y="82"/>
                    </a:moveTo>
                    <a:lnTo>
                      <a:pt x="77" y="82"/>
                    </a:lnTo>
                    <a:lnTo>
                      <a:pt x="72" y="87"/>
                    </a:lnTo>
                    <a:lnTo>
                      <a:pt x="65" y="89"/>
                    </a:lnTo>
                    <a:lnTo>
                      <a:pt x="57" y="89"/>
                    </a:lnTo>
                    <a:lnTo>
                      <a:pt x="50" y="87"/>
                    </a:lnTo>
                    <a:lnTo>
                      <a:pt x="33" y="79"/>
                    </a:lnTo>
                    <a:lnTo>
                      <a:pt x="18" y="67"/>
                    </a:lnTo>
                    <a:lnTo>
                      <a:pt x="18" y="67"/>
                    </a:lnTo>
                    <a:lnTo>
                      <a:pt x="5" y="49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3" y="12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3" y="2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53" y="7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80" y="37"/>
                    </a:lnTo>
                    <a:lnTo>
                      <a:pt x="85" y="54"/>
                    </a:lnTo>
                    <a:lnTo>
                      <a:pt x="87" y="64"/>
                    </a:lnTo>
                    <a:lnTo>
                      <a:pt x="85" y="72"/>
                    </a:lnTo>
                    <a:lnTo>
                      <a:pt x="82" y="77"/>
                    </a:lnTo>
                    <a:lnTo>
                      <a:pt x="77" y="82"/>
                    </a:lnTo>
                    <a:lnTo>
                      <a:pt x="77" y="82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6" name="Freeform 5468"/>
              <p:cNvSpPr>
                <a:spLocks/>
              </p:cNvSpPr>
              <p:nvPr/>
            </p:nvSpPr>
            <p:spPr bwMode="auto">
              <a:xfrm>
                <a:off x="7417061" y="5233626"/>
                <a:ext cx="191544" cy="142236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114" y="0"/>
                  </a:cxn>
                  <a:cxn ang="0">
                    <a:pos x="27" y="86"/>
                  </a:cxn>
                  <a:cxn ang="0">
                    <a:pos x="0" y="44"/>
                  </a:cxn>
                </a:cxnLst>
                <a:rect l="0" t="0" r="r" b="b"/>
                <a:pathLst>
                  <a:path w="114" h="86">
                    <a:moveTo>
                      <a:pt x="0" y="44"/>
                    </a:moveTo>
                    <a:lnTo>
                      <a:pt x="114" y="0"/>
                    </a:lnTo>
                    <a:lnTo>
                      <a:pt x="27" y="8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7E42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7" name="Freeform 5469"/>
              <p:cNvSpPr>
                <a:spLocks/>
              </p:cNvSpPr>
              <p:nvPr/>
            </p:nvSpPr>
            <p:spPr bwMode="auto">
              <a:xfrm>
                <a:off x="7417061" y="5233626"/>
                <a:ext cx="191544" cy="142236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114" y="0"/>
                  </a:cxn>
                  <a:cxn ang="0">
                    <a:pos x="27" y="86"/>
                  </a:cxn>
                  <a:cxn ang="0">
                    <a:pos x="0" y="44"/>
                  </a:cxn>
                </a:cxnLst>
                <a:rect l="0" t="0" r="r" b="b"/>
                <a:pathLst>
                  <a:path w="114" h="86">
                    <a:moveTo>
                      <a:pt x="0" y="44"/>
                    </a:moveTo>
                    <a:lnTo>
                      <a:pt x="114" y="0"/>
                    </a:lnTo>
                    <a:lnTo>
                      <a:pt x="27" y="86"/>
                    </a:lnTo>
                    <a:lnTo>
                      <a:pt x="0" y="44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8" name="Freeform 5470"/>
              <p:cNvSpPr>
                <a:spLocks/>
              </p:cNvSpPr>
              <p:nvPr/>
            </p:nvSpPr>
            <p:spPr bwMode="auto">
              <a:xfrm>
                <a:off x="7417061" y="5233626"/>
                <a:ext cx="191544" cy="142236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114" y="0"/>
                  </a:cxn>
                  <a:cxn ang="0">
                    <a:pos x="27" y="86"/>
                  </a:cxn>
                  <a:cxn ang="0">
                    <a:pos x="0" y="44"/>
                  </a:cxn>
                </a:cxnLst>
                <a:rect l="0" t="0" r="r" b="b"/>
                <a:pathLst>
                  <a:path w="114" h="86">
                    <a:moveTo>
                      <a:pt x="0" y="44"/>
                    </a:moveTo>
                    <a:lnTo>
                      <a:pt x="114" y="0"/>
                    </a:lnTo>
                    <a:lnTo>
                      <a:pt x="27" y="86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9" name="Freeform 5471"/>
              <p:cNvSpPr>
                <a:spLocks/>
              </p:cNvSpPr>
              <p:nvPr/>
            </p:nvSpPr>
            <p:spPr bwMode="auto">
              <a:xfrm>
                <a:off x="7811911" y="5233626"/>
                <a:ext cx="184824" cy="155467"/>
              </a:xfrm>
              <a:custGeom>
                <a:avLst/>
                <a:gdLst/>
                <a:ahLst/>
                <a:cxnLst>
                  <a:cxn ang="0">
                    <a:pos x="110" y="39"/>
                  </a:cxn>
                  <a:cxn ang="0">
                    <a:pos x="0" y="94"/>
                  </a:cxn>
                  <a:cxn ang="0">
                    <a:pos x="80" y="0"/>
                  </a:cxn>
                  <a:cxn ang="0">
                    <a:pos x="110" y="39"/>
                  </a:cxn>
                </a:cxnLst>
                <a:rect l="0" t="0" r="r" b="b"/>
                <a:pathLst>
                  <a:path w="110" h="94">
                    <a:moveTo>
                      <a:pt x="110" y="39"/>
                    </a:moveTo>
                    <a:lnTo>
                      <a:pt x="0" y="94"/>
                    </a:lnTo>
                    <a:lnTo>
                      <a:pt x="80" y="0"/>
                    </a:lnTo>
                    <a:lnTo>
                      <a:pt x="110" y="39"/>
                    </a:lnTo>
                    <a:close/>
                  </a:path>
                </a:pathLst>
              </a:custGeom>
              <a:solidFill>
                <a:srgbClr val="E7E42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0" name="Freeform 5472"/>
              <p:cNvSpPr>
                <a:spLocks/>
              </p:cNvSpPr>
              <p:nvPr/>
            </p:nvSpPr>
            <p:spPr bwMode="auto">
              <a:xfrm>
                <a:off x="7811911" y="5233626"/>
                <a:ext cx="184824" cy="155467"/>
              </a:xfrm>
              <a:custGeom>
                <a:avLst/>
                <a:gdLst/>
                <a:ahLst/>
                <a:cxnLst>
                  <a:cxn ang="0">
                    <a:pos x="110" y="39"/>
                  </a:cxn>
                  <a:cxn ang="0">
                    <a:pos x="0" y="94"/>
                  </a:cxn>
                  <a:cxn ang="0">
                    <a:pos x="80" y="0"/>
                  </a:cxn>
                  <a:cxn ang="0">
                    <a:pos x="110" y="39"/>
                  </a:cxn>
                </a:cxnLst>
                <a:rect l="0" t="0" r="r" b="b"/>
                <a:pathLst>
                  <a:path w="110" h="94">
                    <a:moveTo>
                      <a:pt x="110" y="39"/>
                    </a:moveTo>
                    <a:lnTo>
                      <a:pt x="0" y="94"/>
                    </a:lnTo>
                    <a:lnTo>
                      <a:pt x="80" y="0"/>
                    </a:lnTo>
                    <a:lnTo>
                      <a:pt x="110" y="39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1" name="Freeform 5473"/>
              <p:cNvSpPr>
                <a:spLocks/>
              </p:cNvSpPr>
              <p:nvPr/>
            </p:nvSpPr>
            <p:spPr bwMode="auto">
              <a:xfrm>
                <a:off x="7811911" y="5233626"/>
                <a:ext cx="184824" cy="155467"/>
              </a:xfrm>
              <a:custGeom>
                <a:avLst/>
                <a:gdLst/>
                <a:ahLst/>
                <a:cxnLst>
                  <a:cxn ang="0">
                    <a:pos x="110" y="39"/>
                  </a:cxn>
                  <a:cxn ang="0">
                    <a:pos x="0" y="94"/>
                  </a:cxn>
                  <a:cxn ang="0">
                    <a:pos x="80" y="0"/>
                  </a:cxn>
                  <a:cxn ang="0">
                    <a:pos x="110" y="39"/>
                  </a:cxn>
                </a:cxnLst>
                <a:rect l="0" t="0" r="r" b="b"/>
                <a:pathLst>
                  <a:path w="110" h="94">
                    <a:moveTo>
                      <a:pt x="110" y="39"/>
                    </a:moveTo>
                    <a:lnTo>
                      <a:pt x="0" y="94"/>
                    </a:lnTo>
                    <a:lnTo>
                      <a:pt x="80" y="0"/>
                    </a:lnTo>
                    <a:lnTo>
                      <a:pt x="110" y="39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2" name="Freeform 5603"/>
              <p:cNvSpPr>
                <a:spLocks/>
              </p:cNvSpPr>
              <p:nvPr/>
            </p:nvSpPr>
            <p:spPr bwMode="auto">
              <a:xfrm>
                <a:off x="5799015" y="4305785"/>
                <a:ext cx="87371" cy="86004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7" y="10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5"/>
                  </a:cxn>
                  <a:cxn ang="0">
                    <a:pos x="35" y="52"/>
                  </a:cxn>
                  <a:cxn ang="0">
                    <a:pos x="35" y="52"/>
                  </a:cxn>
                  <a:cxn ang="0">
                    <a:pos x="25" y="52"/>
                  </a:cxn>
                  <a:cxn ang="0">
                    <a:pos x="15" y="49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3" y="3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10" y="7"/>
                  </a:cxn>
                  <a:cxn ang="0">
                    <a:pos x="17" y="2"/>
                  </a:cxn>
                </a:cxnLst>
                <a:rect l="0" t="0" r="r" b="b"/>
                <a:pathLst>
                  <a:path w="52" h="52">
                    <a:moveTo>
                      <a:pt x="17" y="2"/>
                    </a:moveTo>
                    <a:lnTo>
                      <a:pt x="17" y="2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7" y="10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2" y="27"/>
                    </a:lnTo>
                    <a:lnTo>
                      <a:pt x="50" y="37"/>
                    </a:lnTo>
                    <a:lnTo>
                      <a:pt x="45" y="45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25" y="52"/>
                    </a:lnTo>
                    <a:lnTo>
                      <a:pt x="15" y="49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10" y="7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3" name="Freeform 5604"/>
              <p:cNvSpPr>
                <a:spLocks/>
              </p:cNvSpPr>
              <p:nvPr/>
            </p:nvSpPr>
            <p:spPr bwMode="auto">
              <a:xfrm>
                <a:off x="5799015" y="4305785"/>
                <a:ext cx="87371" cy="86004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7" y="10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5"/>
                  </a:cxn>
                  <a:cxn ang="0">
                    <a:pos x="35" y="52"/>
                  </a:cxn>
                  <a:cxn ang="0">
                    <a:pos x="35" y="52"/>
                  </a:cxn>
                  <a:cxn ang="0">
                    <a:pos x="25" y="52"/>
                  </a:cxn>
                  <a:cxn ang="0">
                    <a:pos x="15" y="49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3" y="3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10" y="7"/>
                  </a:cxn>
                  <a:cxn ang="0">
                    <a:pos x="17" y="2"/>
                  </a:cxn>
                </a:cxnLst>
                <a:rect l="0" t="0" r="r" b="b"/>
                <a:pathLst>
                  <a:path w="52" h="52">
                    <a:moveTo>
                      <a:pt x="17" y="2"/>
                    </a:moveTo>
                    <a:lnTo>
                      <a:pt x="17" y="2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7" y="10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2" y="27"/>
                    </a:lnTo>
                    <a:lnTo>
                      <a:pt x="50" y="37"/>
                    </a:lnTo>
                    <a:lnTo>
                      <a:pt x="45" y="45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25" y="52"/>
                    </a:lnTo>
                    <a:lnTo>
                      <a:pt x="15" y="49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10" y="7"/>
                    </a:lnTo>
                    <a:lnTo>
                      <a:pt x="17" y="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4" name="Freeform 5605"/>
              <p:cNvSpPr>
                <a:spLocks/>
              </p:cNvSpPr>
              <p:nvPr/>
            </p:nvSpPr>
            <p:spPr bwMode="auto">
              <a:xfrm>
                <a:off x="5799015" y="4305785"/>
                <a:ext cx="87371" cy="86004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27" y="0"/>
                  </a:cxn>
                  <a:cxn ang="0">
                    <a:pos x="37" y="2"/>
                  </a:cxn>
                  <a:cxn ang="0">
                    <a:pos x="47" y="10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2" y="27"/>
                  </a:cxn>
                  <a:cxn ang="0">
                    <a:pos x="50" y="37"/>
                  </a:cxn>
                  <a:cxn ang="0">
                    <a:pos x="45" y="45"/>
                  </a:cxn>
                  <a:cxn ang="0">
                    <a:pos x="35" y="52"/>
                  </a:cxn>
                  <a:cxn ang="0">
                    <a:pos x="35" y="52"/>
                  </a:cxn>
                  <a:cxn ang="0">
                    <a:pos x="25" y="52"/>
                  </a:cxn>
                  <a:cxn ang="0">
                    <a:pos x="15" y="49"/>
                  </a:cxn>
                  <a:cxn ang="0">
                    <a:pos x="8" y="45"/>
                  </a:cxn>
                  <a:cxn ang="0">
                    <a:pos x="3" y="35"/>
                  </a:cxn>
                  <a:cxn ang="0">
                    <a:pos x="3" y="35"/>
                  </a:cxn>
                  <a:cxn ang="0">
                    <a:pos x="0" y="25"/>
                  </a:cxn>
                  <a:cxn ang="0">
                    <a:pos x="3" y="15"/>
                  </a:cxn>
                  <a:cxn ang="0">
                    <a:pos x="10" y="7"/>
                  </a:cxn>
                  <a:cxn ang="0">
                    <a:pos x="17" y="2"/>
                  </a:cxn>
                  <a:cxn ang="0">
                    <a:pos x="17" y="2"/>
                  </a:cxn>
                </a:cxnLst>
                <a:rect l="0" t="0" r="r" b="b"/>
                <a:pathLst>
                  <a:path w="52" h="52">
                    <a:moveTo>
                      <a:pt x="17" y="2"/>
                    </a:moveTo>
                    <a:lnTo>
                      <a:pt x="17" y="2"/>
                    </a:lnTo>
                    <a:lnTo>
                      <a:pt x="27" y="0"/>
                    </a:lnTo>
                    <a:lnTo>
                      <a:pt x="37" y="2"/>
                    </a:lnTo>
                    <a:lnTo>
                      <a:pt x="47" y="10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2" y="27"/>
                    </a:lnTo>
                    <a:lnTo>
                      <a:pt x="50" y="37"/>
                    </a:lnTo>
                    <a:lnTo>
                      <a:pt x="45" y="45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25" y="52"/>
                    </a:lnTo>
                    <a:lnTo>
                      <a:pt x="15" y="49"/>
                    </a:lnTo>
                    <a:lnTo>
                      <a:pt x="8" y="45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17" y="2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5" name="Freeform 5606"/>
              <p:cNvSpPr>
                <a:spLocks/>
              </p:cNvSpPr>
              <p:nvPr/>
            </p:nvSpPr>
            <p:spPr bwMode="auto">
              <a:xfrm>
                <a:off x="5804055" y="4358711"/>
                <a:ext cx="87371" cy="86004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7" y="3"/>
                  </a:cxn>
                  <a:cxn ang="0">
                    <a:pos x="27" y="0"/>
                  </a:cxn>
                  <a:cxn ang="0">
                    <a:pos x="37" y="3"/>
                  </a:cxn>
                  <a:cxn ang="0">
                    <a:pos x="44" y="8"/>
                  </a:cxn>
                  <a:cxn ang="0">
                    <a:pos x="49" y="17"/>
                  </a:cxn>
                  <a:cxn ang="0">
                    <a:pos x="49" y="1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2" y="45"/>
                  </a:cxn>
                  <a:cxn ang="0">
                    <a:pos x="34" y="52"/>
                  </a:cxn>
                  <a:cxn ang="0">
                    <a:pos x="34" y="52"/>
                  </a:cxn>
                  <a:cxn ang="0">
                    <a:pos x="24" y="52"/>
                  </a:cxn>
                  <a:cxn ang="0">
                    <a:pos x="14" y="50"/>
                  </a:cxn>
                  <a:cxn ang="0">
                    <a:pos x="7" y="45"/>
                  </a:cxn>
                  <a:cxn ang="0">
                    <a:pos x="0" y="35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7" y="3"/>
                  </a:cxn>
                </a:cxnLst>
                <a:rect l="0" t="0" r="r" b="b"/>
                <a:pathLst>
                  <a:path w="52" h="52">
                    <a:moveTo>
                      <a:pt x="17" y="3"/>
                    </a:moveTo>
                    <a:lnTo>
                      <a:pt x="17" y="3"/>
                    </a:lnTo>
                    <a:lnTo>
                      <a:pt x="27" y="0"/>
                    </a:lnTo>
                    <a:lnTo>
                      <a:pt x="37" y="3"/>
                    </a:lnTo>
                    <a:lnTo>
                      <a:pt x="44" y="8"/>
                    </a:lnTo>
                    <a:lnTo>
                      <a:pt x="49" y="17"/>
                    </a:lnTo>
                    <a:lnTo>
                      <a:pt x="49" y="1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2" y="45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7" y="45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" name="Freeform 5607"/>
              <p:cNvSpPr>
                <a:spLocks/>
              </p:cNvSpPr>
              <p:nvPr/>
            </p:nvSpPr>
            <p:spPr bwMode="auto">
              <a:xfrm>
                <a:off x="5804055" y="4358711"/>
                <a:ext cx="87371" cy="86004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7" y="3"/>
                  </a:cxn>
                  <a:cxn ang="0">
                    <a:pos x="27" y="0"/>
                  </a:cxn>
                  <a:cxn ang="0">
                    <a:pos x="37" y="3"/>
                  </a:cxn>
                  <a:cxn ang="0">
                    <a:pos x="44" y="8"/>
                  </a:cxn>
                  <a:cxn ang="0">
                    <a:pos x="49" y="17"/>
                  </a:cxn>
                  <a:cxn ang="0">
                    <a:pos x="49" y="1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2" y="45"/>
                  </a:cxn>
                  <a:cxn ang="0">
                    <a:pos x="34" y="52"/>
                  </a:cxn>
                  <a:cxn ang="0">
                    <a:pos x="34" y="52"/>
                  </a:cxn>
                  <a:cxn ang="0">
                    <a:pos x="24" y="52"/>
                  </a:cxn>
                  <a:cxn ang="0">
                    <a:pos x="14" y="50"/>
                  </a:cxn>
                  <a:cxn ang="0">
                    <a:pos x="7" y="45"/>
                  </a:cxn>
                  <a:cxn ang="0">
                    <a:pos x="0" y="35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7" y="3"/>
                  </a:cxn>
                </a:cxnLst>
                <a:rect l="0" t="0" r="r" b="b"/>
                <a:pathLst>
                  <a:path w="52" h="52">
                    <a:moveTo>
                      <a:pt x="17" y="3"/>
                    </a:moveTo>
                    <a:lnTo>
                      <a:pt x="17" y="3"/>
                    </a:lnTo>
                    <a:lnTo>
                      <a:pt x="27" y="0"/>
                    </a:lnTo>
                    <a:lnTo>
                      <a:pt x="37" y="3"/>
                    </a:lnTo>
                    <a:lnTo>
                      <a:pt x="44" y="8"/>
                    </a:lnTo>
                    <a:lnTo>
                      <a:pt x="49" y="17"/>
                    </a:lnTo>
                    <a:lnTo>
                      <a:pt x="49" y="1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2" y="45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7" y="45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7" y="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7" name="Freeform 5608"/>
              <p:cNvSpPr>
                <a:spLocks/>
              </p:cNvSpPr>
              <p:nvPr/>
            </p:nvSpPr>
            <p:spPr bwMode="auto">
              <a:xfrm>
                <a:off x="5804055" y="4358711"/>
                <a:ext cx="87371" cy="86004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7" y="3"/>
                  </a:cxn>
                  <a:cxn ang="0">
                    <a:pos x="27" y="0"/>
                  </a:cxn>
                  <a:cxn ang="0">
                    <a:pos x="37" y="3"/>
                  </a:cxn>
                  <a:cxn ang="0">
                    <a:pos x="44" y="8"/>
                  </a:cxn>
                  <a:cxn ang="0">
                    <a:pos x="49" y="17"/>
                  </a:cxn>
                  <a:cxn ang="0">
                    <a:pos x="49" y="17"/>
                  </a:cxn>
                  <a:cxn ang="0">
                    <a:pos x="52" y="27"/>
                  </a:cxn>
                  <a:cxn ang="0">
                    <a:pos x="49" y="37"/>
                  </a:cxn>
                  <a:cxn ang="0">
                    <a:pos x="42" y="45"/>
                  </a:cxn>
                  <a:cxn ang="0">
                    <a:pos x="34" y="52"/>
                  </a:cxn>
                  <a:cxn ang="0">
                    <a:pos x="34" y="52"/>
                  </a:cxn>
                  <a:cxn ang="0">
                    <a:pos x="24" y="52"/>
                  </a:cxn>
                  <a:cxn ang="0">
                    <a:pos x="14" y="50"/>
                  </a:cxn>
                  <a:cxn ang="0">
                    <a:pos x="7" y="45"/>
                  </a:cxn>
                  <a:cxn ang="0">
                    <a:pos x="0" y="35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7" y="3"/>
                  </a:cxn>
                  <a:cxn ang="0">
                    <a:pos x="17" y="3"/>
                  </a:cxn>
                </a:cxnLst>
                <a:rect l="0" t="0" r="r" b="b"/>
                <a:pathLst>
                  <a:path w="52" h="52">
                    <a:moveTo>
                      <a:pt x="17" y="3"/>
                    </a:moveTo>
                    <a:lnTo>
                      <a:pt x="17" y="3"/>
                    </a:lnTo>
                    <a:lnTo>
                      <a:pt x="27" y="0"/>
                    </a:lnTo>
                    <a:lnTo>
                      <a:pt x="37" y="3"/>
                    </a:lnTo>
                    <a:lnTo>
                      <a:pt x="44" y="8"/>
                    </a:lnTo>
                    <a:lnTo>
                      <a:pt x="49" y="17"/>
                    </a:lnTo>
                    <a:lnTo>
                      <a:pt x="49" y="17"/>
                    </a:lnTo>
                    <a:lnTo>
                      <a:pt x="52" y="27"/>
                    </a:lnTo>
                    <a:lnTo>
                      <a:pt x="49" y="37"/>
                    </a:lnTo>
                    <a:lnTo>
                      <a:pt x="42" y="45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7" y="45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25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17" y="3"/>
                    </a:lnTo>
                    <a:lnTo>
                      <a:pt x="17" y="3"/>
                    </a:lnTo>
                    <a:close/>
                  </a:path>
                </a:pathLst>
              </a:custGeom>
              <a:noFill/>
              <a:ln w="10">
                <a:solidFill>
                  <a:srgbClr val="0F0A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" name="Groupe 1019"/>
              <p:cNvGrpSpPr/>
              <p:nvPr/>
            </p:nvGrpSpPr>
            <p:grpSpPr>
              <a:xfrm>
                <a:off x="4802649" y="3812922"/>
                <a:ext cx="1038372" cy="1457091"/>
                <a:chOff x="5002579" y="1564153"/>
                <a:chExt cx="966727" cy="1378131"/>
              </a:xfrm>
            </p:grpSpPr>
            <p:sp>
              <p:nvSpPr>
                <p:cNvPr id="1998" name="Freeform 5474"/>
                <p:cNvSpPr>
                  <a:spLocks/>
                </p:cNvSpPr>
                <p:nvPr/>
              </p:nvSpPr>
              <p:spPr bwMode="auto">
                <a:xfrm>
                  <a:off x="5285714" y="20303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10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10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9" name="Freeform 5475"/>
                <p:cNvSpPr>
                  <a:spLocks/>
                </p:cNvSpPr>
                <p:nvPr/>
              </p:nvSpPr>
              <p:spPr bwMode="auto">
                <a:xfrm>
                  <a:off x="5285714" y="20303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10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10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0" name="Freeform 5476"/>
                <p:cNvSpPr>
                  <a:spLocks/>
                </p:cNvSpPr>
                <p:nvPr/>
              </p:nvSpPr>
              <p:spPr bwMode="auto">
                <a:xfrm>
                  <a:off x="5285714" y="20303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10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10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1" name="Freeform 5477"/>
                <p:cNvSpPr>
                  <a:spLocks/>
                </p:cNvSpPr>
                <p:nvPr/>
              </p:nvSpPr>
              <p:spPr bwMode="auto">
                <a:xfrm>
                  <a:off x="5196550" y="18989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2" name="Freeform 5478"/>
                <p:cNvSpPr>
                  <a:spLocks/>
                </p:cNvSpPr>
                <p:nvPr/>
              </p:nvSpPr>
              <p:spPr bwMode="auto">
                <a:xfrm>
                  <a:off x="5196550" y="18989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3" name="Freeform 5479"/>
                <p:cNvSpPr>
                  <a:spLocks/>
                </p:cNvSpPr>
                <p:nvPr/>
              </p:nvSpPr>
              <p:spPr bwMode="auto">
                <a:xfrm>
                  <a:off x="5196550" y="18989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4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4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4" name="Freeform 5480"/>
                <p:cNvSpPr>
                  <a:spLocks/>
                </p:cNvSpPr>
                <p:nvPr/>
              </p:nvSpPr>
              <p:spPr bwMode="auto">
                <a:xfrm>
                  <a:off x="5002579" y="16376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5" name="Freeform 5481"/>
                <p:cNvSpPr>
                  <a:spLocks/>
                </p:cNvSpPr>
                <p:nvPr/>
              </p:nvSpPr>
              <p:spPr bwMode="auto">
                <a:xfrm>
                  <a:off x="5002579" y="16376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6" name="Freeform 5482"/>
                <p:cNvSpPr>
                  <a:spLocks/>
                </p:cNvSpPr>
                <p:nvPr/>
              </p:nvSpPr>
              <p:spPr bwMode="auto">
                <a:xfrm>
                  <a:off x="5002579" y="163767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8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8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8" y="10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2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50" y="38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8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8" y="10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7" name="Freeform 5483"/>
                <p:cNvSpPr>
                  <a:spLocks/>
                </p:cNvSpPr>
                <p:nvPr/>
              </p:nvSpPr>
              <p:spPr bwMode="auto">
                <a:xfrm>
                  <a:off x="5246607" y="19646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8" name="Freeform 5484"/>
                <p:cNvSpPr>
                  <a:spLocks/>
                </p:cNvSpPr>
                <p:nvPr/>
              </p:nvSpPr>
              <p:spPr bwMode="auto">
                <a:xfrm>
                  <a:off x="5246607" y="19646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9" name="Freeform 5485"/>
                <p:cNvSpPr>
                  <a:spLocks/>
                </p:cNvSpPr>
                <p:nvPr/>
              </p:nvSpPr>
              <p:spPr bwMode="auto">
                <a:xfrm>
                  <a:off x="5246607" y="196460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0" name="Freeform 5486"/>
                <p:cNvSpPr>
                  <a:spLocks/>
                </p:cNvSpPr>
                <p:nvPr/>
              </p:nvSpPr>
              <p:spPr bwMode="auto">
                <a:xfrm>
                  <a:off x="5235657" y="202248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1" name="Freeform 5487"/>
                <p:cNvSpPr>
                  <a:spLocks/>
                </p:cNvSpPr>
                <p:nvPr/>
              </p:nvSpPr>
              <p:spPr bwMode="auto">
                <a:xfrm>
                  <a:off x="5235657" y="202248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2" name="Freeform 5488"/>
                <p:cNvSpPr>
                  <a:spLocks/>
                </p:cNvSpPr>
                <p:nvPr/>
              </p:nvSpPr>
              <p:spPr bwMode="auto">
                <a:xfrm>
                  <a:off x="5235657" y="202248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3" name="Freeform 5489"/>
                <p:cNvSpPr>
                  <a:spLocks/>
                </p:cNvSpPr>
                <p:nvPr/>
              </p:nvSpPr>
              <p:spPr bwMode="auto">
                <a:xfrm>
                  <a:off x="5196550" y="194896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4" name="Freeform 5490"/>
                <p:cNvSpPr>
                  <a:spLocks/>
                </p:cNvSpPr>
                <p:nvPr/>
              </p:nvSpPr>
              <p:spPr bwMode="auto">
                <a:xfrm>
                  <a:off x="5196550" y="194896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5" name="Freeform 5491"/>
                <p:cNvSpPr>
                  <a:spLocks/>
                </p:cNvSpPr>
                <p:nvPr/>
              </p:nvSpPr>
              <p:spPr bwMode="auto">
                <a:xfrm>
                  <a:off x="5196550" y="194896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6" name="Freeform 5492"/>
                <p:cNvSpPr>
                  <a:spLocks/>
                </p:cNvSpPr>
                <p:nvPr/>
              </p:nvSpPr>
              <p:spPr bwMode="auto">
                <a:xfrm>
                  <a:off x="5036993" y="1703374"/>
                  <a:ext cx="86036" cy="82907"/>
                </a:xfrm>
                <a:custGeom>
                  <a:avLst/>
                  <a:gdLst/>
                  <a:ahLst/>
                  <a:cxnLst>
                    <a:cxn ang="0">
                      <a:pos x="55" y="28"/>
                    </a:cxn>
                    <a:cxn ang="0">
                      <a:pos x="55" y="28"/>
                    </a:cxn>
                    <a:cxn ang="0">
                      <a:pos x="53" y="38"/>
                    </a:cxn>
                    <a:cxn ang="0">
                      <a:pos x="48" y="45"/>
                    </a:cxn>
                    <a:cxn ang="0">
                      <a:pos x="38" y="50"/>
                    </a:cxn>
                    <a:cxn ang="0">
                      <a:pos x="28" y="53"/>
                    </a:cxn>
                    <a:cxn ang="0">
                      <a:pos x="28" y="53"/>
                    </a:cxn>
                    <a:cxn ang="0">
                      <a:pos x="18" y="50"/>
                    </a:cxn>
                    <a:cxn ang="0">
                      <a:pos x="10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3" y="15"/>
                    </a:cxn>
                    <a:cxn ang="0">
                      <a:pos x="55" y="28"/>
                    </a:cxn>
                  </a:cxnLst>
                  <a:rect l="0" t="0" r="r" b="b"/>
                  <a:pathLst>
                    <a:path w="55" h="53">
                      <a:moveTo>
                        <a:pt x="55" y="28"/>
                      </a:moveTo>
                      <a:lnTo>
                        <a:pt x="55" y="28"/>
                      </a:lnTo>
                      <a:lnTo>
                        <a:pt x="53" y="38"/>
                      </a:lnTo>
                      <a:lnTo>
                        <a:pt x="48" y="45"/>
                      </a:lnTo>
                      <a:lnTo>
                        <a:pt x="38" y="50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18" y="50"/>
                      </a:lnTo>
                      <a:lnTo>
                        <a:pt x="10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3" y="15"/>
                      </a:lnTo>
                      <a:lnTo>
                        <a:pt x="55" y="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7" name="Freeform 5493"/>
                <p:cNvSpPr>
                  <a:spLocks/>
                </p:cNvSpPr>
                <p:nvPr/>
              </p:nvSpPr>
              <p:spPr bwMode="auto">
                <a:xfrm>
                  <a:off x="5036993" y="1703374"/>
                  <a:ext cx="86036" cy="82907"/>
                </a:xfrm>
                <a:custGeom>
                  <a:avLst/>
                  <a:gdLst/>
                  <a:ahLst/>
                  <a:cxnLst>
                    <a:cxn ang="0">
                      <a:pos x="55" y="28"/>
                    </a:cxn>
                    <a:cxn ang="0">
                      <a:pos x="55" y="28"/>
                    </a:cxn>
                    <a:cxn ang="0">
                      <a:pos x="53" y="38"/>
                    </a:cxn>
                    <a:cxn ang="0">
                      <a:pos x="48" y="45"/>
                    </a:cxn>
                    <a:cxn ang="0">
                      <a:pos x="38" y="50"/>
                    </a:cxn>
                    <a:cxn ang="0">
                      <a:pos x="28" y="53"/>
                    </a:cxn>
                    <a:cxn ang="0">
                      <a:pos x="28" y="53"/>
                    </a:cxn>
                    <a:cxn ang="0">
                      <a:pos x="18" y="50"/>
                    </a:cxn>
                    <a:cxn ang="0">
                      <a:pos x="10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3" y="15"/>
                    </a:cxn>
                    <a:cxn ang="0">
                      <a:pos x="55" y="28"/>
                    </a:cxn>
                  </a:cxnLst>
                  <a:rect l="0" t="0" r="r" b="b"/>
                  <a:pathLst>
                    <a:path w="55" h="53">
                      <a:moveTo>
                        <a:pt x="55" y="28"/>
                      </a:moveTo>
                      <a:lnTo>
                        <a:pt x="55" y="28"/>
                      </a:lnTo>
                      <a:lnTo>
                        <a:pt x="53" y="38"/>
                      </a:lnTo>
                      <a:lnTo>
                        <a:pt x="48" y="45"/>
                      </a:lnTo>
                      <a:lnTo>
                        <a:pt x="38" y="50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18" y="50"/>
                      </a:lnTo>
                      <a:lnTo>
                        <a:pt x="10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3" y="15"/>
                      </a:lnTo>
                      <a:lnTo>
                        <a:pt x="55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8" name="Freeform 5494"/>
                <p:cNvSpPr>
                  <a:spLocks/>
                </p:cNvSpPr>
                <p:nvPr/>
              </p:nvSpPr>
              <p:spPr bwMode="auto">
                <a:xfrm>
                  <a:off x="5036993" y="1703374"/>
                  <a:ext cx="86036" cy="82907"/>
                </a:xfrm>
                <a:custGeom>
                  <a:avLst/>
                  <a:gdLst/>
                  <a:ahLst/>
                  <a:cxnLst>
                    <a:cxn ang="0">
                      <a:pos x="55" y="28"/>
                    </a:cxn>
                    <a:cxn ang="0">
                      <a:pos x="55" y="28"/>
                    </a:cxn>
                    <a:cxn ang="0">
                      <a:pos x="53" y="38"/>
                    </a:cxn>
                    <a:cxn ang="0">
                      <a:pos x="48" y="45"/>
                    </a:cxn>
                    <a:cxn ang="0">
                      <a:pos x="38" y="50"/>
                    </a:cxn>
                    <a:cxn ang="0">
                      <a:pos x="28" y="53"/>
                    </a:cxn>
                    <a:cxn ang="0">
                      <a:pos x="28" y="53"/>
                    </a:cxn>
                    <a:cxn ang="0">
                      <a:pos x="18" y="50"/>
                    </a:cxn>
                    <a:cxn ang="0">
                      <a:pos x="10" y="45"/>
                    </a:cxn>
                    <a:cxn ang="0">
                      <a:pos x="3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8"/>
                    </a:cxn>
                    <a:cxn ang="0">
                      <a:pos x="10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3" y="15"/>
                    </a:cxn>
                    <a:cxn ang="0">
                      <a:pos x="55" y="28"/>
                    </a:cxn>
                    <a:cxn ang="0">
                      <a:pos x="55" y="28"/>
                    </a:cxn>
                  </a:cxnLst>
                  <a:rect l="0" t="0" r="r" b="b"/>
                  <a:pathLst>
                    <a:path w="55" h="53">
                      <a:moveTo>
                        <a:pt x="55" y="28"/>
                      </a:moveTo>
                      <a:lnTo>
                        <a:pt x="55" y="28"/>
                      </a:lnTo>
                      <a:lnTo>
                        <a:pt x="53" y="38"/>
                      </a:lnTo>
                      <a:lnTo>
                        <a:pt x="48" y="45"/>
                      </a:lnTo>
                      <a:lnTo>
                        <a:pt x="38" y="50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18" y="50"/>
                      </a:lnTo>
                      <a:lnTo>
                        <a:pt x="10" y="45"/>
                      </a:lnTo>
                      <a:lnTo>
                        <a:pt x="3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8"/>
                      </a:lnTo>
                      <a:lnTo>
                        <a:pt x="10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3" y="15"/>
                      </a:lnTo>
                      <a:lnTo>
                        <a:pt x="55" y="28"/>
                      </a:lnTo>
                      <a:lnTo>
                        <a:pt x="55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9" name="Freeform 5495"/>
                <p:cNvSpPr>
                  <a:spLocks/>
                </p:cNvSpPr>
                <p:nvPr/>
              </p:nvSpPr>
              <p:spPr bwMode="auto">
                <a:xfrm>
                  <a:off x="5088614" y="17659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0" name="Freeform 5496"/>
                <p:cNvSpPr>
                  <a:spLocks/>
                </p:cNvSpPr>
                <p:nvPr/>
              </p:nvSpPr>
              <p:spPr bwMode="auto">
                <a:xfrm>
                  <a:off x="5088614" y="17659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1" name="Freeform 5497"/>
                <p:cNvSpPr>
                  <a:spLocks/>
                </p:cNvSpPr>
                <p:nvPr/>
              </p:nvSpPr>
              <p:spPr bwMode="auto">
                <a:xfrm>
                  <a:off x="5088614" y="17659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2" name="Freeform 5498"/>
                <p:cNvSpPr>
                  <a:spLocks/>
                </p:cNvSpPr>
                <p:nvPr/>
              </p:nvSpPr>
              <p:spPr bwMode="auto">
                <a:xfrm>
                  <a:off x="5157443" y="18316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3" name="Freeform 5499"/>
                <p:cNvSpPr>
                  <a:spLocks/>
                </p:cNvSpPr>
                <p:nvPr/>
              </p:nvSpPr>
              <p:spPr bwMode="auto">
                <a:xfrm>
                  <a:off x="5157443" y="18316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4" name="Freeform 5500"/>
                <p:cNvSpPr>
                  <a:spLocks/>
                </p:cNvSpPr>
                <p:nvPr/>
              </p:nvSpPr>
              <p:spPr bwMode="auto">
                <a:xfrm>
                  <a:off x="5157443" y="183164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5" name="Freeform 5501"/>
                <p:cNvSpPr>
                  <a:spLocks/>
                </p:cNvSpPr>
                <p:nvPr/>
              </p:nvSpPr>
              <p:spPr bwMode="auto">
                <a:xfrm>
                  <a:off x="5162135" y="186762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6" name="Freeform 5502"/>
                <p:cNvSpPr>
                  <a:spLocks/>
                </p:cNvSpPr>
                <p:nvPr/>
              </p:nvSpPr>
              <p:spPr bwMode="auto">
                <a:xfrm>
                  <a:off x="5162135" y="186762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7" name="Freeform 5503"/>
                <p:cNvSpPr>
                  <a:spLocks/>
                </p:cNvSpPr>
                <p:nvPr/>
              </p:nvSpPr>
              <p:spPr bwMode="auto">
                <a:xfrm>
                  <a:off x="5162135" y="186762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5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5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8" name="Freeform 5504"/>
                <p:cNvSpPr>
                  <a:spLocks/>
                </p:cNvSpPr>
                <p:nvPr/>
              </p:nvSpPr>
              <p:spPr bwMode="auto">
                <a:xfrm>
                  <a:off x="5104257" y="1711196"/>
                  <a:ext cx="81343" cy="86035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3"/>
                    </a:cxn>
                    <a:cxn ang="0">
                      <a:pos x="24" y="55"/>
                    </a:cxn>
                    <a:cxn ang="0">
                      <a:pos x="24" y="55"/>
                    </a:cxn>
                    <a:cxn ang="0">
                      <a:pos x="14" y="53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5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3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14" y="53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9" name="Freeform 5505"/>
                <p:cNvSpPr>
                  <a:spLocks/>
                </p:cNvSpPr>
                <p:nvPr/>
              </p:nvSpPr>
              <p:spPr bwMode="auto">
                <a:xfrm>
                  <a:off x="5104257" y="1711196"/>
                  <a:ext cx="81343" cy="86035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3"/>
                    </a:cxn>
                    <a:cxn ang="0">
                      <a:pos x="24" y="55"/>
                    </a:cxn>
                    <a:cxn ang="0">
                      <a:pos x="24" y="55"/>
                    </a:cxn>
                    <a:cxn ang="0">
                      <a:pos x="14" y="53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5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3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14" y="53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0" name="Freeform 5506"/>
                <p:cNvSpPr>
                  <a:spLocks/>
                </p:cNvSpPr>
                <p:nvPr/>
              </p:nvSpPr>
              <p:spPr bwMode="auto">
                <a:xfrm>
                  <a:off x="5104257" y="1711196"/>
                  <a:ext cx="81343" cy="86035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3"/>
                    </a:cxn>
                    <a:cxn ang="0">
                      <a:pos x="24" y="55"/>
                    </a:cxn>
                    <a:cxn ang="0">
                      <a:pos x="24" y="55"/>
                    </a:cxn>
                    <a:cxn ang="0">
                      <a:pos x="14" y="53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10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8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52" h="55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3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14" y="53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10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1" name="Freeform 5507"/>
                <p:cNvSpPr>
                  <a:spLocks/>
                </p:cNvSpPr>
                <p:nvPr/>
              </p:nvSpPr>
              <p:spPr bwMode="auto">
                <a:xfrm>
                  <a:off x="5130850" y="178941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2" name="Freeform 5508"/>
                <p:cNvSpPr>
                  <a:spLocks/>
                </p:cNvSpPr>
                <p:nvPr/>
              </p:nvSpPr>
              <p:spPr bwMode="auto">
                <a:xfrm>
                  <a:off x="5130850" y="178941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3" name="Freeform 5509"/>
                <p:cNvSpPr>
                  <a:spLocks/>
                </p:cNvSpPr>
                <p:nvPr/>
              </p:nvSpPr>
              <p:spPr bwMode="auto">
                <a:xfrm>
                  <a:off x="5130850" y="178941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4" name="Freeform 5510"/>
                <p:cNvSpPr>
                  <a:spLocks/>
                </p:cNvSpPr>
                <p:nvPr/>
              </p:nvSpPr>
              <p:spPr bwMode="auto">
                <a:xfrm>
                  <a:off x="5060457" y="165018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4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0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4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0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5" name="Freeform 5511"/>
                <p:cNvSpPr>
                  <a:spLocks/>
                </p:cNvSpPr>
                <p:nvPr/>
              </p:nvSpPr>
              <p:spPr bwMode="auto">
                <a:xfrm>
                  <a:off x="5060457" y="165018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4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0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4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0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6" name="Freeform 5512"/>
                <p:cNvSpPr>
                  <a:spLocks/>
                </p:cNvSpPr>
                <p:nvPr/>
              </p:nvSpPr>
              <p:spPr bwMode="auto">
                <a:xfrm>
                  <a:off x="5060457" y="165018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4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0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0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4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0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7" name="Freeform 5513"/>
                <p:cNvSpPr>
                  <a:spLocks/>
                </p:cNvSpPr>
                <p:nvPr/>
              </p:nvSpPr>
              <p:spPr bwMode="auto">
                <a:xfrm>
                  <a:off x="5018221" y="157666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8" name="Freeform 5514"/>
                <p:cNvSpPr>
                  <a:spLocks/>
                </p:cNvSpPr>
                <p:nvPr/>
              </p:nvSpPr>
              <p:spPr bwMode="auto">
                <a:xfrm>
                  <a:off x="5018221" y="157666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9" name="Freeform 5515"/>
                <p:cNvSpPr>
                  <a:spLocks/>
                </p:cNvSpPr>
                <p:nvPr/>
              </p:nvSpPr>
              <p:spPr bwMode="auto">
                <a:xfrm>
                  <a:off x="5018221" y="1576668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52" y="34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4"/>
                    </a:cxn>
                    <a:cxn ang="0">
                      <a:pos x="52" y="24"/>
                    </a:cxn>
                  </a:cxnLst>
                  <a:rect l="0" t="0" r="r" b="b"/>
                  <a:pathLst>
                    <a:path w="52" h="52">
                      <a:moveTo>
                        <a:pt x="52" y="24"/>
                      </a:moveTo>
                      <a:lnTo>
                        <a:pt x="52" y="24"/>
                      </a:lnTo>
                      <a:lnTo>
                        <a:pt x="52" y="34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4"/>
                      </a:lnTo>
                      <a:lnTo>
                        <a:pt x="52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0" name="Freeform 5516"/>
                <p:cNvSpPr>
                  <a:spLocks/>
                </p:cNvSpPr>
                <p:nvPr/>
              </p:nvSpPr>
              <p:spPr bwMode="auto">
                <a:xfrm>
                  <a:off x="5266942" y="210383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1" name="Freeform 5517"/>
                <p:cNvSpPr>
                  <a:spLocks/>
                </p:cNvSpPr>
                <p:nvPr/>
              </p:nvSpPr>
              <p:spPr bwMode="auto">
                <a:xfrm>
                  <a:off x="5266942" y="210383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2" name="Freeform 5518"/>
                <p:cNvSpPr>
                  <a:spLocks/>
                </p:cNvSpPr>
                <p:nvPr/>
              </p:nvSpPr>
              <p:spPr bwMode="auto">
                <a:xfrm>
                  <a:off x="5266942" y="210383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3" name="Freeform 5519"/>
                <p:cNvSpPr>
                  <a:spLocks/>
                </p:cNvSpPr>
                <p:nvPr/>
              </p:nvSpPr>
              <p:spPr bwMode="auto">
                <a:xfrm>
                  <a:off x="5356107" y="223522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4" name="Freeform 5520"/>
                <p:cNvSpPr>
                  <a:spLocks/>
                </p:cNvSpPr>
                <p:nvPr/>
              </p:nvSpPr>
              <p:spPr bwMode="auto">
                <a:xfrm>
                  <a:off x="5356107" y="223522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5" name="Freeform 5521"/>
                <p:cNvSpPr>
                  <a:spLocks/>
                </p:cNvSpPr>
                <p:nvPr/>
              </p:nvSpPr>
              <p:spPr bwMode="auto">
                <a:xfrm>
                  <a:off x="5356107" y="223522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2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2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6" name="Freeform 5522"/>
                <p:cNvSpPr>
                  <a:spLocks/>
                </p:cNvSpPr>
                <p:nvPr/>
              </p:nvSpPr>
              <p:spPr bwMode="auto">
                <a:xfrm>
                  <a:off x="5550078" y="2496464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4"/>
                    </a:cxn>
                    <a:cxn ang="0">
                      <a:pos x="55" y="24"/>
                    </a:cxn>
                    <a:cxn ang="0">
                      <a:pos x="55" y="24"/>
                    </a:cxn>
                    <a:cxn ang="0">
                      <a:pos x="52" y="34"/>
                    </a:cxn>
                    <a:cxn ang="0">
                      <a:pos x="47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5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4"/>
                      </a:lnTo>
                      <a:lnTo>
                        <a:pt x="55" y="24"/>
                      </a:lnTo>
                      <a:lnTo>
                        <a:pt x="55" y="24"/>
                      </a:lnTo>
                      <a:lnTo>
                        <a:pt x="52" y="34"/>
                      </a:lnTo>
                      <a:lnTo>
                        <a:pt x="47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7" name="Freeform 5523"/>
                <p:cNvSpPr>
                  <a:spLocks/>
                </p:cNvSpPr>
                <p:nvPr/>
              </p:nvSpPr>
              <p:spPr bwMode="auto">
                <a:xfrm>
                  <a:off x="5550078" y="2496464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4"/>
                    </a:cxn>
                    <a:cxn ang="0">
                      <a:pos x="55" y="24"/>
                    </a:cxn>
                    <a:cxn ang="0">
                      <a:pos x="55" y="24"/>
                    </a:cxn>
                    <a:cxn ang="0">
                      <a:pos x="52" y="34"/>
                    </a:cxn>
                    <a:cxn ang="0">
                      <a:pos x="47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5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4"/>
                      </a:lnTo>
                      <a:lnTo>
                        <a:pt x="55" y="24"/>
                      </a:lnTo>
                      <a:lnTo>
                        <a:pt x="55" y="24"/>
                      </a:lnTo>
                      <a:lnTo>
                        <a:pt x="52" y="34"/>
                      </a:lnTo>
                      <a:lnTo>
                        <a:pt x="47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8" name="Freeform 5524"/>
                <p:cNvSpPr>
                  <a:spLocks/>
                </p:cNvSpPr>
                <p:nvPr/>
              </p:nvSpPr>
              <p:spPr bwMode="auto">
                <a:xfrm>
                  <a:off x="5550078" y="2496464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4"/>
                    </a:cxn>
                    <a:cxn ang="0">
                      <a:pos x="55" y="24"/>
                    </a:cxn>
                    <a:cxn ang="0">
                      <a:pos x="55" y="24"/>
                    </a:cxn>
                    <a:cxn ang="0">
                      <a:pos x="52" y="34"/>
                    </a:cxn>
                    <a:cxn ang="0">
                      <a:pos x="47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5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4"/>
                      </a:lnTo>
                      <a:lnTo>
                        <a:pt x="55" y="24"/>
                      </a:lnTo>
                      <a:lnTo>
                        <a:pt x="55" y="24"/>
                      </a:lnTo>
                      <a:lnTo>
                        <a:pt x="52" y="34"/>
                      </a:lnTo>
                      <a:lnTo>
                        <a:pt x="47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9" name="Freeform 5525"/>
                <p:cNvSpPr>
                  <a:spLocks/>
                </p:cNvSpPr>
                <p:nvPr/>
              </p:nvSpPr>
              <p:spPr bwMode="auto">
                <a:xfrm>
                  <a:off x="5309178" y="216953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0" name="Freeform 5526"/>
                <p:cNvSpPr>
                  <a:spLocks/>
                </p:cNvSpPr>
                <p:nvPr/>
              </p:nvSpPr>
              <p:spPr bwMode="auto">
                <a:xfrm>
                  <a:off x="5309178" y="216953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1" name="Freeform 5527"/>
                <p:cNvSpPr>
                  <a:spLocks/>
                </p:cNvSpPr>
                <p:nvPr/>
              </p:nvSpPr>
              <p:spPr bwMode="auto">
                <a:xfrm>
                  <a:off x="5309178" y="216953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2" name="Freeform 5528"/>
                <p:cNvSpPr>
                  <a:spLocks/>
                </p:cNvSpPr>
                <p:nvPr/>
              </p:nvSpPr>
              <p:spPr bwMode="auto">
                <a:xfrm>
                  <a:off x="5321692" y="211165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3" name="Freeform 5529"/>
                <p:cNvSpPr>
                  <a:spLocks/>
                </p:cNvSpPr>
                <p:nvPr/>
              </p:nvSpPr>
              <p:spPr bwMode="auto">
                <a:xfrm>
                  <a:off x="5321692" y="211165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4" name="Freeform 5530"/>
                <p:cNvSpPr>
                  <a:spLocks/>
                </p:cNvSpPr>
                <p:nvPr/>
              </p:nvSpPr>
              <p:spPr bwMode="auto">
                <a:xfrm>
                  <a:off x="5321692" y="211165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2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5" name="Freeform 5531"/>
                <p:cNvSpPr>
                  <a:spLocks/>
                </p:cNvSpPr>
                <p:nvPr/>
              </p:nvSpPr>
              <p:spPr bwMode="auto">
                <a:xfrm>
                  <a:off x="5356107" y="21851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6" name="Freeform 5532"/>
                <p:cNvSpPr>
                  <a:spLocks/>
                </p:cNvSpPr>
                <p:nvPr/>
              </p:nvSpPr>
              <p:spPr bwMode="auto">
                <a:xfrm>
                  <a:off x="5356107" y="21851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7" name="Freeform 5533"/>
                <p:cNvSpPr>
                  <a:spLocks/>
                </p:cNvSpPr>
                <p:nvPr/>
              </p:nvSpPr>
              <p:spPr bwMode="auto">
                <a:xfrm>
                  <a:off x="5356107" y="21851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8" name="Freeform 5534"/>
                <p:cNvSpPr>
                  <a:spLocks/>
                </p:cNvSpPr>
                <p:nvPr/>
              </p:nvSpPr>
              <p:spPr bwMode="auto">
                <a:xfrm>
                  <a:off x="5515664" y="242920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9" name="Freeform 5535"/>
                <p:cNvSpPr>
                  <a:spLocks/>
                </p:cNvSpPr>
                <p:nvPr/>
              </p:nvSpPr>
              <p:spPr bwMode="auto">
                <a:xfrm>
                  <a:off x="5515664" y="242920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0" name="Freeform 5536"/>
                <p:cNvSpPr>
                  <a:spLocks/>
                </p:cNvSpPr>
                <p:nvPr/>
              </p:nvSpPr>
              <p:spPr bwMode="auto">
                <a:xfrm>
                  <a:off x="5515664" y="242920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4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5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49" y="38"/>
                    </a:cxn>
                    <a:cxn ang="0">
                      <a:pos x="44" y="45"/>
                    </a:cxn>
                    <a:cxn ang="0">
                      <a:pos x="37" y="50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4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4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5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49" y="38"/>
                      </a:lnTo>
                      <a:lnTo>
                        <a:pt x="44" y="45"/>
                      </a:lnTo>
                      <a:lnTo>
                        <a:pt x="37" y="50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4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1" name="Freeform 5537"/>
                <p:cNvSpPr>
                  <a:spLocks/>
                </p:cNvSpPr>
                <p:nvPr/>
              </p:nvSpPr>
              <p:spPr bwMode="auto">
                <a:xfrm>
                  <a:off x="5464042" y="2368193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8" y="52"/>
                    </a:cxn>
                    <a:cxn ang="0">
                      <a:pos x="28" y="54"/>
                    </a:cxn>
                    <a:cxn ang="0">
                      <a:pos x="28" y="54"/>
                    </a:cxn>
                    <a:cxn ang="0">
                      <a:pos x="18" y="52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8" y="52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18" y="52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2" name="Freeform 5538"/>
                <p:cNvSpPr>
                  <a:spLocks/>
                </p:cNvSpPr>
                <p:nvPr/>
              </p:nvSpPr>
              <p:spPr bwMode="auto">
                <a:xfrm>
                  <a:off x="5464042" y="2368193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8" y="52"/>
                    </a:cxn>
                    <a:cxn ang="0">
                      <a:pos x="28" y="54"/>
                    </a:cxn>
                    <a:cxn ang="0">
                      <a:pos x="28" y="54"/>
                    </a:cxn>
                    <a:cxn ang="0">
                      <a:pos x="18" y="52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8" y="52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18" y="52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3" name="Freeform 5539"/>
                <p:cNvSpPr>
                  <a:spLocks/>
                </p:cNvSpPr>
                <p:nvPr/>
              </p:nvSpPr>
              <p:spPr bwMode="auto">
                <a:xfrm>
                  <a:off x="5464042" y="2368193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7"/>
                    </a:cxn>
                    <a:cxn ang="0">
                      <a:pos x="8" y="10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2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8" y="52"/>
                    </a:cxn>
                    <a:cxn ang="0">
                      <a:pos x="28" y="54"/>
                    </a:cxn>
                    <a:cxn ang="0">
                      <a:pos x="28" y="54"/>
                    </a:cxn>
                    <a:cxn ang="0">
                      <a:pos x="18" y="52"/>
                    </a:cxn>
                    <a:cxn ang="0">
                      <a:pos x="10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3" y="17"/>
                      </a:lnTo>
                      <a:lnTo>
                        <a:pt x="8" y="10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2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8" y="52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18" y="52"/>
                      </a:lnTo>
                      <a:lnTo>
                        <a:pt x="10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4" name="Freeform 5540"/>
                <p:cNvSpPr>
                  <a:spLocks/>
                </p:cNvSpPr>
                <p:nvPr/>
              </p:nvSpPr>
              <p:spPr bwMode="auto">
                <a:xfrm>
                  <a:off x="5395214" y="2302493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9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5" name="Freeform 5541"/>
                <p:cNvSpPr>
                  <a:spLocks/>
                </p:cNvSpPr>
                <p:nvPr/>
              </p:nvSpPr>
              <p:spPr bwMode="auto">
                <a:xfrm>
                  <a:off x="5395214" y="2302493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9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6" name="Freeform 5542"/>
                <p:cNvSpPr>
                  <a:spLocks/>
                </p:cNvSpPr>
                <p:nvPr/>
              </p:nvSpPr>
              <p:spPr bwMode="auto">
                <a:xfrm>
                  <a:off x="5395214" y="2302493"/>
                  <a:ext cx="81343" cy="8447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7" y="9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52" y="37"/>
                    </a:cxn>
                    <a:cxn ang="0">
                      <a:pos x="44" y="44"/>
                    </a:cxn>
                    <a:cxn ang="0">
                      <a:pos x="37" y="52"/>
                    </a:cxn>
                    <a:cxn ang="0">
                      <a:pos x="27" y="54"/>
                    </a:cxn>
                    <a:cxn ang="0">
                      <a:pos x="27" y="54"/>
                    </a:cxn>
                    <a:cxn ang="0">
                      <a:pos x="17" y="52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4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2" y="37"/>
                      </a:lnTo>
                      <a:lnTo>
                        <a:pt x="44" y="44"/>
                      </a:lnTo>
                      <a:lnTo>
                        <a:pt x="37" y="52"/>
                      </a:lnTo>
                      <a:lnTo>
                        <a:pt x="27" y="54"/>
                      </a:lnTo>
                      <a:lnTo>
                        <a:pt x="27" y="54"/>
                      </a:lnTo>
                      <a:lnTo>
                        <a:pt x="17" y="52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7" name="Freeform 5543"/>
                <p:cNvSpPr>
                  <a:spLocks/>
                </p:cNvSpPr>
                <p:nvPr/>
              </p:nvSpPr>
              <p:spPr bwMode="auto">
                <a:xfrm>
                  <a:off x="5395214" y="226651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8" name="Freeform 5544"/>
                <p:cNvSpPr>
                  <a:spLocks/>
                </p:cNvSpPr>
                <p:nvPr/>
              </p:nvSpPr>
              <p:spPr bwMode="auto">
                <a:xfrm>
                  <a:off x="5395214" y="226651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9" name="Freeform 5545"/>
                <p:cNvSpPr>
                  <a:spLocks/>
                </p:cNvSpPr>
                <p:nvPr/>
              </p:nvSpPr>
              <p:spPr bwMode="auto">
                <a:xfrm>
                  <a:off x="5395214" y="226651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8"/>
                    </a:cxn>
                    <a:cxn ang="0">
                      <a:pos x="7" y="10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0" name="Freeform 5546"/>
                <p:cNvSpPr>
                  <a:spLocks/>
                </p:cNvSpPr>
                <p:nvPr/>
              </p:nvSpPr>
              <p:spPr bwMode="auto">
                <a:xfrm>
                  <a:off x="5453092" y="2421379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3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1" name="Freeform 5547"/>
                <p:cNvSpPr>
                  <a:spLocks/>
                </p:cNvSpPr>
                <p:nvPr/>
              </p:nvSpPr>
              <p:spPr bwMode="auto">
                <a:xfrm>
                  <a:off x="5453092" y="2421379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3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2" name="Freeform 5548"/>
                <p:cNvSpPr>
                  <a:spLocks/>
                </p:cNvSpPr>
                <p:nvPr/>
              </p:nvSpPr>
              <p:spPr bwMode="auto">
                <a:xfrm>
                  <a:off x="5453092" y="2421379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25" y="53"/>
                    </a:cxn>
                    <a:cxn ang="0">
                      <a:pos x="25" y="53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2" h="53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15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25" y="53"/>
                      </a:lnTo>
                      <a:lnTo>
                        <a:pt x="25" y="53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3" name="Freeform 5549"/>
                <p:cNvSpPr>
                  <a:spLocks/>
                </p:cNvSpPr>
                <p:nvPr/>
              </p:nvSpPr>
              <p:spPr bwMode="auto">
                <a:xfrm>
                  <a:off x="5426499" y="234472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4" name="Freeform 5550"/>
                <p:cNvSpPr>
                  <a:spLocks/>
                </p:cNvSpPr>
                <p:nvPr/>
              </p:nvSpPr>
              <p:spPr bwMode="auto">
                <a:xfrm>
                  <a:off x="5426499" y="234472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5" name="Freeform 5551"/>
                <p:cNvSpPr>
                  <a:spLocks/>
                </p:cNvSpPr>
                <p:nvPr/>
              </p:nvSpPr>
              <p:spPr bwMode="auto">
                <a:xfrm>
                  <a:off x="5426499" y="2344729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52" h="52">
                      <a:moveTo>
                        <a:pt x="0" y="27"/>
                      </a:move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6" name="Freeform 5552"/>
                <p:cNvSpPr>
                  <a:spLocks/>
                </p:cNvSpPr>
                <p:nvPr/>
              </p:nvSpPr>
              <p:spPr bwMode="auto">
                <a:xfrm>
                  <a:off x="5492199" y="24886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7" name="Freeform 5553"/>
                <p:cNvSpPr>
                  <a:spLocks/>
                </p:cNvSpPr>
                <p:nvPr/>
              </p:nvSpPr>
              <p:spPr bwMode="auto">
                <a:xfrm>
                  <a:off x="5492199" y="24886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8" name="Freeform 5554"/>
                <p:cNvSpPr>
                  <a:spLocks/>
                </p:cNvSpPr>
                <p:nvPr/>
              </p:nvSpPr>
              <p:spPr bwMode="auto">
                <a:xfrm>
                  <a:off x="5492199" y="24886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2" y="14"/>
                    </a:cxn>
                    <a:cxn ang="0">
                      <a:pos x="7" y="7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4"/>
                    </a:cxn>
                    <a:cxn ang="0">
                      <a:pos x="52" y="24"/>
                    </a:cxn>
                    <a:cxn ang="0">
                      <a:pos x="52" y="24"/>
                    </a:cxn>
                    <a:cxn ang="0">
                      <a:pos x="49" y="34"/>
                    </a:cxn>
                    <a:cxn ang="0">
                      <a:pos x="44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4"/>
                    </a:cxn>
                    <a:cxn ang="0">
                      <a:pos x="0" y="2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52" h="52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2" y="14"/>
                      </a:lnTo>
                      <a:lnTo>
                        <a:pt x="7" y="7"/>
                      </a:ln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4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49" y="34"/>
                      </a:lnTo>
                      <a:lnTo>
                        <a:pt x="44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4"/>
                      </a:lnTo>
                      <a:lnTo>
                        <a:pt x="0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9" name="Freeform 5555"/>
                <p:cNvSpPr>
                  <a:spLocks/>
                </p:cNvSpPr>
                <p:nvPr/>
              </p:nvSpPr>
              <p:spPr bwMode="auto">
                <a:xfrm>
                  <a:off x="5534435" y="255747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0" name="Freeform 5556"/>
                <p:cNvSpPr>
                  <a:spLocks/>
                </p:cNvSpPr>
                <p:nvPr/>
              </p:nvSpPr>
              <p:spPr bwMode="auto">
                <a:xfrm>
                  <a:off x="5534435" y="255747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1" name="Freeform 5557"/>
                <p:cNvSpPr>
                  <a:spLocks/>
                </p:cNvSpPr>
                <p:nvPr/>
              </p:nvSpPr>
              <p:spPr bwMode="auto">
                <a:xfrm>
                  <a:off x="5534435" y="2557471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52" h="52">
                      <a:moveTo>
                        <a:pt x="0" y="28"/>
                      </a:moveTo>
                      <a:lnTo>
                        <a:pt x="0" y="28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2" name="Freeform 5558"/>
                <p:cNvSpPr>
                  <a:spLocks/>
                </p:cNvSpPr>
                <p:nvPr/>
              </p:nvSpPr>
              <p:spPr bwMode="auto">
                <a:xfrm>
                  <a:off x="5285714" y="165801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3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39"/>
                    </a:cxn>
                    <a:cxn ang="0">
                      <a:pos x="13" y="47"/>
                    </a:cxn>
                    <a:cxn ang="0">
                      <a:pos x="13" y="47"/>
                    </a:cxn>
                    <a:cxn ang="0">
                      <a:pos x="23" y="52"/>
                    </a:cxn>
                    <a:cxn ang="0">
                      <a:pos x="32" y="52"/>
                    </a:cxn>
                    <a:cxn ang="0">
                      <a:pos x="40" y="47"/>
                    </a:cxn>
                    <a:cxn ang="0">
                      <a:pos x="47" y="39"/>
                    </a:cxn>
                    <a:cxn ang="0">
                      <a:pos x="47" y="39"/>
                    </a:cxn>
                    <a:cxn ang="0">
                      <a:pos x="52" y="29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2"/>
                    </a:cxn>
                    <a:cxn ang="0">
                      <a:pos x="40" y="2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52" h="52">
                      <a:moveTo>
                        <a:pt x="3" y="12"/>
                      </a:moveTo>
                      <a:lnTo>
                        <a:pt x="3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39"/>
                      </a:lnTo>
                      <a:lnTo>
                        <a:pt x="13" y="47"/>
                      </a:lnTo>
                      <a:lnTo>
                        <a:pt x="13" y="47"/>
                      </a:lnTo>
                      <a:lnTo>
                        <a:pt x="23" y="52"/>
                      </a:lnTo>
                      <a:lnTo>
                        <a:pt x="32" y="52"/>
                      </a:lnTo>
                      <a:lnTo>
                        <a:pt x="40" y="47"/>
                      </a:lnTo>
                      <a:lnTo>
                        <a:pt x="47" y="39"/>
                      </a:lnTo>
                      <a:lnTo>
                        <a:pt x="47" y="39"/>
                      </a:lnTo>
                      <a:lnTo>
                        <a:pt x="52" y="29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3" name="Freeform 5559"/>
                <p:cNvSpPr>
                  <a:spLocks/>
                </p:cNvSpPr>
                <p:nvPr/>
              </p:nvSpPr>
              <p:spPr bwMode="auto">
                <a:xfrm>
                  <a:off x="5285714" y="165801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3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39"/>
                    </a:cxn>
                    <a:cxn ang="0">
                      <a:pos x="13" y="47"/>
                    </a:cxn>
                    <a:cxn ang="0">
                      <a:pos x="13" y="47"/>
                    </a:cxn>
                    <a:cxn ang="0">
                      <a:pos x="23" y="52"/>
                    </a:cxn>
                    <a:cxn ang="0">
                      <a:pos x="32" y="52"/>
                    </a:cxn>
                    <a:cxn ang="0">
                      <a:pos x="40" y="47"/>
                    </a:cxn>
                    <a:cxn ang="0">
                      <a:pos x="47" y="39"/>
                    </a:cxn>
                    <a:cxn ang="0">
                      <a:pos x="47" y="39"/>
                    </a:cxn>
                    <a:cxn ang="0">
                      <a:pos x="52" y="29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2"/>
                    </a:cxn>
                    <a:cxn ang="0">
                      <a:pos x="40" y="2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52" h="52">
                      <a:moveTo>
                        <a:pt x="3" y="12"/>
                      </a:moveTo>
                      <a:lnTo>
                        <a:pt x="3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39"/>
                      </a:lnTo>
                      <a:lnTo>
                        <a:pt x="13" y="47"/>
                      </a:lnTo>
                      <a:lnTo>
                        <a:pt x="13" y="47"/>
                      </a:lnTo>
                      <a:lnTo>
                        <a:pt x="23" y="52"/>
                      </a:lnTo>
                      <a:lnTo>
                        <a:pt x="32" y="52"/>
                      </a:lnTo>
                      <a:lnTo>
                        <a:pt x="40" y="47"/>
                      </a:lnTo>
                      <a:lnTo>
                        <a:pt x="47" y="39"/>
                      </a:lnTo>
                      <a:lnTo>
                        <a:pt x="47" y="39"/>
                      </a:lnTo>
                      <a:lnTo>
                        <a:pt x="52" y="29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3" y="1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4" name="Freeform 5560"/>
                <p:cNvSpPr>
                  <a:spLocks/>
                </p:cNvSpPr>
                <p:nvPr/>
              </p:nvSpPr>
              <p:spPr bwMode="auto">
                <a:xfrm>
                  <a:off x="5285714" y="165801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3" y="12"/>
                    </a:cxn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5" y="39"/>
                    </a:cxn>
                    <a:cxn ang="0">
                      <a:pos x="13" y="47"/>
                    </a:cxn>
                    <a:cxn ang="0">
                      <a:pos x="13" y="47"/>
                    </a:cxn>
                    <a:cxn ang="0">
                      <a:pos x="23" y="52"/>
                    </a:cxn>
                    <a:cxn ang="0">
                      <a:pos x="32" y="52"/>
                    </a:cxn>
                    <a:cxn ang="0">
                      <a:pos x="40" y="47"/>
                    </a:cxn>
                    <a:cxn ang="0">
                      <a:pos x="47" y="39"/>
                    </a:cxn>
                    <a:cxn ang="0">
                      <a:pos x="47" y="39"/>
                    </a:cxn>
                    <a:cxn ang="0">
                      <a:pos x="52" y="29"/>
                    </a:cxn>
                    <a:cxn ang="0">
                      <a:pos x="52" y="20"/>
                    </a:cxn>
                    <a:cxn ang="0">
                      <a:pos x="47" y="10"/>
                    </a:cxn>
                    <a:cxn ang="0">
                      <a:pos x="40" y="2"/>
                    </a:cxn>
                    <a:cxn ang="0">
                      <a:pos x="40" y="2"/>
                    </a:cxn>
                    <a:cxn ang="0">
                      <a:pos x="30" y="0"/>
                    </a:cxn>
                    <a:cxn ang="0">
                      <a:pos x="20" y="0"/>
                    </a:cxn>
                    <a:cxn ang="0">
                      <a:pos x="10" y="5"/>
                    </a:cxn>
                    <a:cxn ang="0">
                      <a:pos x="3" y="12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52" h="52">
                      <a:moveTo>
                        <a:pt x="3" y="12"/>
                      </a:moveTo>
                      <a:lnTo>
                        <a:pt x="3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5" y="39"/>
                      </a:lnTo>
                      <a:lnTo>
                        <a:pt x="13" y="47"/>
                      </a:lnTo>
                      <a:lnTo>
                        <a:pt x="13" y="47"/>
                      </a:lnTo>
                      <a:lnTo>
                        <a:pt x="23" y="52"/>
                      </a:lnTo>
                      <a:lnTo>
                        <a:pt x="32" y="52"/>
                      </a:lnTo>
                      <a:lnTo>
                        <a:pt x="40" y="47"/>
                      </a:lnTo>
                      <a:lnTo>
                        <a:pt x="47" y="39"/>
                      </a:lnTo>
                      <a:lnTo>
                        <a:pt x="47" y="39"/>
                      </a:lnTo>
                      <a:lnTo>
                        <a:pt x="52" y="29"/>
                      </a:lnTo>
                      <a:lnTo>
                        <a:pt x="52" y="20"/>
                      </a:lnTo>
                      <a:lnTo>
                        <a:pt x="47" y="1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10" y="5"/>
                      </a:lnTo>
                      <a:lnTo>
                        <a:pt x="3" y="12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5" name="Freeform 5561"/>
                <p:cNvSpPr>
                  <a:spLocks/>
                </p:cNvSpPr>
                <p:nvPr/>
              </p:nvSpPr>
              <p:spPr bwMode="auto">
                <a:xfrm>
                  <a:off x="5173085" y="1564153"/>
                  <a:ext cx="170507" cy="162685"/>
                </a:xfrm>
                <a:custGeom>
                  <a:avLst/>
                  <a:gdLst/>
                  <a:ahLst/>
                  <a:cxnLst>
                    <a:cxn ang="0">
                      <a:pos x="0" y="65"/>
                    </a:cxn>
                    <a:cxn ang="0">
                      <a:pos x="30" y="104"/>
                    </a:cxn>
                    <a:cxn ang="0">
                      <a:pos x="109" y="42"/>
                    </a:cxn>
                    <a:cxn ang="0">
                      <a:pos x="80" y="0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09" h="104">
                      <a:moveTo>
                        <a:pt x="0" y="65"/>
                      </a:moveTo>
                      <a:lnTo>
                        <a:pt x="30" y="104"/>
                      </a:lnTo>
                      <a:lnTo>
                        <a:pt x="109" y="42"/>
                      </a:lnTo>
                      <a:lnTo>
                        <a:pt x="80" y="0"/>
                      </a:lnTo>
                      <a:lnTo>
                        <a:pt x="0" y="65"/>
                      </a:lnTo>
                      <a:close/>
                    </a:path>
                  </a:pathLst>
                </a:custGeom>
                <a:solidFill>
                  <a:srgbClr val="3478B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6" name="Freeform 5562"/>
                <p:cNvSpPr>
                  <a:spLocks/>
                </p:cNvSpPr>
                <p:nvPr/>
              </p:nvSpPr>
              <p:spPr bwMode="auto">
                <a:xfrm>
                  <a:off x="5173085" y="1564153"/>
                  <a:ext cx="170507" cy="162685"/>
                </a:xfrm>
                <a:custGeom>
                  <a:avLst/>
                  <a:gdLst/>
                  <a:ahLst/>
                  <a:cxnLst>
                    <a:cxn ang="0">
                      <a:pos x="0" y="65"/>
                    </a:cxn>
                    <a:cxn ang="0">
                      <a:pos x="30" y="104"/>
                    </a:cxn>
                    <a:cxn ang="0">
                      <a:pos x="109" y="42"/>
                    </a:cxn>
                    <a:cxn ang="0">
                      <a:pos x="80" y="0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09" h="104">
                      <a:moveTo>
                        <a:pt x="0" y="65"/>
                      </a:moveTo>
                      <a:lnTo>
                        <a:pt x="30" y="104"/>
                      </a:lnTo>
                      <a:lnTo>
                        <a:pt x="109" y="42"/>
                      </a:lnTo>
                      <a:lnTo>
                        <a:pt x="80" y="0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7" name="Freeform 5563"/>
                <p:cNvSpPr>
                  <a:spLocks/>
                </p:cNvSpPr>
                <p:nvPr/>
              </p:nvSpPr>
              <p:spPr bwMode="auto">
                <a:xfrm>
                  <a:off x="5173085" y="1564153"/>
                  <a:ext cx="170507" cy="162685"/>
                </a:xfrm>
                <a:custGeom>
                  <a:avLst/>
                  <a:gdLst/>
                  <a:ahLst/>
                  <a:cxnLst>
                    <a:cxn ang="0">
                      <a:pos x="0" y="65"/>
                    </a:cxn>
                    <a:cxn ang="0">
                      <a:pos x="30" y="104"/>
                    </a:cxn>
                    <a:cxn ang="0">
                      <a:pos x="109" y="42"/>
                    </a:cxn>
                    <a:cxn ang="0">
                      <a:pos x="80" y="0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09" h="104">
                      <a:moveTo>
                        <a:pt x="0" y="65"/>
                      </a:moveTo>
                      <a:lnTo>
                        <a:pt x="30" y="104"/>
                      </a:lnTo>
                      <a:lnTo>
                        <a:pt x="109" y="42"/>
                      </a:lnTo>
                      <a:lnTo>
                        <a:pt x="80" y="0"/>
                      </a:lnTo>
                      <a:lnTo>
                        <a:pt x="0" y="6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8" name="Freeform 5564"/>
                <p:cNvSpPr>
                  <a:spLocks/>
                </p:cNvSpPr>
                <p:nvPr/>
              </p:nvSpPr>
              <p:spPr bwMode="auto">
                <a:xfrm>
                  <a:off x="5193421" y="1719017"/>
                  <a:ext cx="120450" cy="151735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8"/>
                    </a:cxn>
                    <a:cxn ang="0">
                      <a:pos x="2" y="13"/>
                    </a:cxn>
                    <a:cxn ang="0">
                      <a:pos x="0" y="20"/>
                    </a:cxn>
                    <a:cxn ang="0">
                      <a:pos x="0" y="28"/>
                    </a:cxn>
                    <a:cxn ang="0">
                      <a:pos x="0" y="48"/>
                    </a:cxn>
                    <a:cxn ang="0">
                      <a:pos x="7" y="65"/>
                    </a:cxn>
                    <a:cxn ang="0">
                      <a:pos x="7" y="65"/>
                    </a:cxn>
                    <a:cxn ang="0">
                      <a:pos x="20" y="82"/>
                    </a:cxn>
                    <a:cxn ang="0">
                      <a:pos x="34" y="92"/>
                    </a:cxn>
                    <a:cxn ang="0">
                      <a:pos x="42" y="95"/>
                    </a:cxn>
                    <a:cxn ang="0">
                      <a:pos x="49" y="97"/>
                    </a:cxn>
                    <a:cxn ang="0">
                      <a:pos x="57" y="97"/>
                    </a:cxn>
                    <a:cxn ang="0">
                      <a:pos x="62" y="95"/>
                    </a:cxn>
                    <a:cxn ang="0">
                      <a:pos x="62" y="95"/>
                    </a:cxn>
                    <a:cxn ang="0">
                      <a:pos x="69" y="90"/>
                    </a:cxn>
                    <a:cxn ang="0">
                      <a:pos x="72" y="85"/>
                    </a:cxn>
                    <a:cxn ang="0">
                      <a:pos x="74" y="77"/>
                    </a:cxn>
                    <a:cxn ang="0">
                      <a:pos x="77" y="70"/>
                    </a:cxn>
                    <a:cxn ang="0">
                      <a:pos x="74" y="50"/>
                    </a:cxn>
                    <a:cxn ang="0">
                      <a:pos x="67" y="33"/>
                    </a:cxn>
                    <a:cxn ang="0">
                      <a:pos x="67" y="33"/>
                    </a:cxn>
                    <a:cxn ang="0">
                      <a:pos x="54" y="15"/>
                    </a:cxn>
                    <a:cxn ang="0">
                      <a:pos x="39" y="5"/>
                    </a:cxn>
                    <a:cxn ang="0">
                      <a:pos x="32" y="3"/>
                    </a:cxn>
                    <a:cxn ang="0">
                      <a:pos x="24" y="0"/>
                    </a:cxn>
                    <a:cxn ang="0">
                      <a:pos x="20" y="0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8"/>
                      </a:lnTo>
                      <a:lnTo>
                        <a:pt x="2" y="13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0" y="48"/>
                      </a:lnTo>
                      <a:lnTo>
                        <a:pt x="7" y="65"/>
                      </a:lnTo>
                      <a:lnTo>
                        <a:pt x="7" y="65"/>
                      </a:lnTo>
                      <a:lnTo>
                        <a:pt x="20" y="82"/>
                      </a:lnTo>
                      <a:lnTo>
                        <a:pt x="34" y="92"/>
                      </a:lnTo>
                      <a:lnTo>
                        <a:pt x="42" y="95"/>
                      </a:lnTo>
                      <a:lnTo>
                        <a:pt x="49" y="97"/>
                      </a:lnTo>
                      <a:lnTo>
                        <a:pt x="57" y="97"/>
                      </a:lnTo>
                      <a:lnTo>
                        <a:pt x="62" y="95"/>
                      </a:lnTo>
                      <a:lnTo>
                        <a:pt x="62" y="95"/>
                      </a:lnTo>
                      <a:lnTo>
                        <a:pt x="69" y="90"/>
                      </a:lnTo>
                      <a:lnTo>
                        <a:pt x="72" y="85"/>
                      </a:lnTo>
                      <a:lnTo>
                        <a:pt x="74" y="77"/>
                      </a:lnTo>
                      <a:lnTo>
                        <a:pt x="77" y="70"/>
                      </a:lnTo>
                      <a:lnTo>
                        <a:pt x="74" y="50"/>
                      </a:lnTo>
                      <a:lnTo>
                        <a:pt x="67" y="33"/>
                      </a:lnTo>
                      <a:lnTo>
                        <a:pt x="67" y="33"/>
                      </a:lnTo>
                      <a:lnTo>
                        <a:pt x="54" y="15"/>
                      </a:lnTo>
                      <a:lnTo>
                        <a:pt x="39" y="5"/>
                      </a:lnTo>
                      <a:lnTo>
                        <a:pt x="32" y="3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D6DF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9" name="Freeform 5565"/>
                <p:cNvSpPr>
                  <a:spLocks/>
                </p:cNvSpPr>
                <p:nvPr/>
              </p:nvSpPr>
              <p:spPr bwMode="auto">
                <a:xfrm>
                  <a:off x="5193421" y="1719017"/>
                  <a:ext cx="120450" cy="151735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8"/>
                    </a:cxn>
                    <a:cxn ang="0">
                      <a:pos x="2" y="13"/>
                    </a:cxn>
                    <a:cxn ang="0">
                      <a:pos x="0" y="20"/>
                    </a:cxn>
                    <a:cxn ang="0">
                      <a:pos x="0" y="28"/>
                    </a:cxn>
                    <a:cxn ang="0">
                      <a:pos x="0" y="48"/>
                    </a:cxn>
                    <a:cxn ang="0">
                      <a:pos x="7" y="65"/>
                    </a:cxn>
                    <a:cxn ang="0">
                      <a:pos x="7" y="65"/>
                    </a:cxn>
                    <a:cxn ang="0">
                      <a:pos x="20" y="82"/>
                    </a:cxn>
                    <a:cxn ang="0">
                      <a:pos x="34" y="92"/>
                    </a:cxn>
                    <a:cxn ang="0">
                      <a:pos x="42" y="95"/>
                    </a:cxn>
                    <a:cxn ang="0">
                      <a:pos x="49" y="97"/>
                    </a:cxn>
                    <a:cxn ang="0">
                      <a:pos x="57" y="97"/>
                    </a:cxn>
                    <a:cxn ang="0">
                      <a:pos x="62" y="95"/>
                    </a:cxn>
                    <a:cxn ang="0">
                      <a:pos x="62" y="95"/>
                    </a:cxn>
                    <a:cxn ang="0">
                      <a:pos x="69" y="90"/>
                    </a:cxn>
                    <a:cxn ang="0">
                      <a:pos x="72" y="85"/>
                    </a:cxn>
                    <a:cxn ang="0">
                      <a:pos x="74" y="77"/>
                    </a:cxn>
                    <a:cxn ang="0">
                      <a:pos x="77" y="70"/>
                    </a:cxn>
                    <a:cxn ang="0">
                      <a:pos x="74" y="50"/>
                    </a:cxn>
                    <a:cxn ang="0">
                      <a:pos x="67" y="33"/>
                    </a:cxn>
                    <a:cxn ang="0">
                      <a:pos x="67" y="33"/>
                    </a:cxn>
                    <a:cxn ang="0">
                      <a:pos x="54" y="15"/>
                    </a:cxn>
                    <a:cxn ang="0">
                      <a:pos x="39" y="5"/>
                    </a:cxn>
                    <a:cxn ang="0">
                      <a:pos x="32" y="3"/>
                    </a:cxn>
                    <a:cxn ang="0">
                      <a:pos x="24" y="0"/>
                    </a:cxn>
                    <a:cxn ang="0">
                      <a:pos x="20" y="0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8"/>
                      </a:lnTo>
                      <a:lnTo>
                        <a:pt x="2" y="13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0" y="48"/>
                      </a:lnTo>
                      <a:lnTo>
                        <a:pt x="7" y="65"/>
                      </a:lnTo>
                      <a:lnTo>
                        <a:pt x="7" y="65"/>
                      </a:lnTo>
                      <a:lnTo>
                        <a:pt x="20" y="82"/>
                      </a:lnTo>
                      <a:lnTo>
                        <a:pt x="34" y="92"/>
                      </a:lnTo>
                      <a:lnTo>
                        <a:pt x="42" y="95"/>
                      </a:lnTo>
                      <a:lnTo>
                        <a:pt x="49" y="97"/>
                      </a:lnTo>
                      <a:lnTo>
                        <a:pt x="57" y="97"/>
                      </a:lnTo>
                      <a:lnTo>
                        <a:pt x="62" y="95"/>
                      </a:lnTo>
                      <a:lnTo>
                        <a:pt x="62" y="95"/>
                      </a:lnTo>
                      <a:lnTo>
                        <a:pt x="69" y="90"/>
                      </a:lnTo>
                      <a:lnTo>
                        <a:pt x="72" y="85"/>
                      </a:lnTo>
                      <a:lnTo>
                        <a:pt x="74" y="77"/>
                      </a:lnTo>
                      <a:lnTo>
                        <a:pt x="77" y="70"/>
                      </a:lnTo>
                      <a:lnTo>
                        <a:pt x="74" y="50"/>
                      </a:lnTo>
                      <a:lnTo>
                        <a:pt x="67" y="33"/>
                      </a:lnTo>
                      <a:lnTo>
                        <a:pt x="67" y="33"/>
                      </a:lnTo>
                      <a:lnTo>
                        <a:pt x="54" y="15"/>
                      </a:lnTo>
                      <a:lnTo>
                        <a:pt x="39" y="5"/>
                      </a:lnTo>
                      <a:lnTo>
                        <a:pt x="32" y="3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2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0" name="Freeform 5566"/>
                <p:cNvSpPr>
                  <a:spLocks/>
                </p:cNvSpPr>
                <p:nvPr/>
              </p:nvSpPr>
              <p:spPr bwMode="auto">
                <a:xfrm>
                  <a:off x="5193421" y="1719017"/>
                  <a:ext cx="120450" cy="151735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2" y="3"/>
                    </a:cxn>
                    <a:cxn ang="0">
                      <a:pos x="7" y="8"/>
                    </a:cxn>
                    <a:cxn ang="0">
                      <a:pos x="2" y="13"/>
                    </a:cxn>
                    <a:cxn ang="0">
                      <a:pos x="0" y="20"/>
                    </a:cxn>
                    <a:cxn ang="0">
                      <a:pos x="0" y="28"/>
                    </a:cxn>
                    <a:cxn ang="0">
                      <a:pos x="0" y="48"/>
                    </a:cxn>
                    <a:cxn ang="0">
                      <a:pos x="7" y="65"/>
                    </a:cxn>
                    <a:cxn ang="0">
                      <a:pos x="7" y="65"/>
                    </a:cxn>
                    <a:cxn ang="0">
                      <a:pos x="20" y="82"/>
                    </a:cxn>
                    <a:cxn ang="0">
                      <a:pos x="34" y="92"/>
                    </a:cxn>
                    <a:cxn ang="0">
                      <a:pos x="42" y="95"/>
                    </a:cxn>
                    <a:cxn ang="0">
                      <a:pos x="49" y="97"/>
                    </a:cxn>
                    <a:cxn ang="0">
                      <a:pos x="57" y="97"/>
                    </a:cxn>
                    <a:cxn ang="0">
                      <a:pos x="62" y="95"/>
                    </a:cxn>
                    <a:cxn ang="0">
                      <a:pos x="62" y="95"/>
                    </a:cxn>
                    <a:cxn ang="0">
                      <a:pos x="69" y="90"/>
                    </a:cxn>
                    <a:cxn ang="0">
                      <a:pos x="72" y="85"/>
                    </a:cxn>
                    <a:cxn ang="0">
                      <a:pos x="74" y="77"/>
                    </a:cxn>
                    <a:cxn ang="0">
                      <a:pos x="77" y="70"/>
                    </a:cxn>
                    <a:cxn ang="0">
                      <a:pos x="74" y="50"/>
                    </a:cxn>
                    <a:cxn ang="0">
                      <a:pos x="67" y="33"/>
                    </a:cxn>
                    <a:cxn ang="0">
                      <a:pos x="67" y="33"/>
                    </a:cxn>
                    <a:cxn ang="0">
                      <a:pos x="54" y="15"/>
                    </a:cxn>
                    <a:cxn ang="0">
                      <a:pos x="39" y="5"/>
                    </a:cxn>
                    <a:cxn ang="0">
                      <a:pos x="32" y="3"/>
                    </a:cxn>
                    <a:cxn ang="0">
                      <a:pos x="24" y="0"/>
                    </a:cxn>
                    <a:cxn ang="0">
                      <a:pos x="20" y="0"/>
                    </a:cxn>
                    <a:cxn ang="0">
                      <a:pos x="12" y="3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77" h="97">
                      <a:moveTo>
                        <a:pt x="12" y="3"/>
                      </a:moveTo>
                      <a:lnTo>
                        <a:pt x="12" y="3"/>
                      </a:lnTo>
                      <a:lnTo>
                        <a:pt x="7" y="8"/>
                      </a:lnTo>
                      <a:lnTo>
                        <a:pt x="2" y="13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0" y="48"/>
                      </a:lnTo>
                      <a:lnTo>
                        <a:pt x="7" y="65"/>
                      </a:lnTo>
                      <a:lnTo>
                        <a:pt x="7" y="65"/>
                      </a:lnTo>
                      <a:lnTo>
                        <a:pt x="20" y="82"/>
                      </a:lnTo>
                      <a:lnTo>
                        <a:pt x="34" y="92"/>
                      </a:lnTo>
                      <a:lnTo>
                        <a:pt x="42" y="95"/>
                      </a:lnTo>
                      <a:lnTo>
                        <a:pt x="49" y="97"/>
                      </a:lnTo>
                      <a:lnTo>
                        <a:pt x="57" y="97"/>
                      </a:lnTo>
                      <a:lnTo>
                        <a:pt x="62" y="95"/>
                      </a:lnTo>
                      <a:lnTo>
                        <a:pt x="62" y="95"/>
                      </a:lnTo>
                      <a:lnTo>
                        <a:pt x="69" y="90"/>
                      </a:lnTo>
                      <a:lnTo>
                        <a:pt x="72" y="85"/>
                      </a:lnTo>
                      <a:lnTo>
                        <a:pt x="74" y="77"/>
                      </a:lnTo>
                      <a:lnTo>
                        <a:pt x="77" y="70"/>
                      </a:lnTo>
                      <a:lnTo>
                        <a:pt x="74" y="50"/>
                      </a:lnTo>
                      <a:lnTo>
                        <a:pt x="67" y="33"/>
                      </a:lnTo>
                      <a:lnTo>
                        <a:pt x="67" y="33"/>
                      </a:lnTo>
                      <a:lnTo>
                        <a:pt x="54" y="15"/>
                      </a:lnTo>
                      <a:lnTo>
                        <a:pt x="39" y="5"/>
                      </a:lnTo>
                      <a:lnTo>
                        <a:pt x="32" y="3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2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1" name="Freeform 5567"/>
                <p:cNvSpPr>
                  <a:spLocks/>
                </p:cNvSpPr>
                <p:nvPr/>
              </p:nvSpPr>
              <p:spPr bwMode="auto">
                <a:xfrm>
                  <a:off x="5227835" y="1703374"/>
                  <a:ext cx="123578" cy="148607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10" y="5"/>
                    </a:cxn>
                    <a:cxn ang="0">
                      <a:pos x="5" y="13"/>
                    </a:cxn>
                    <a:cxn ang="0">
                      <a:pos x="2" y="20"/>
                    </a:cxn>
                    <a:cxn ang="0">
                      <a:pos x="0" y="28"/>
                    </a:cxn>
                    <a:cxn ang="0">
                      <a:pos x="2" y="45"/>
                    </a:cxn>
                    <a:cxn ang="0">
                      <a:pos x="10" y="65"/>
                    </a:cxn>
                    <a:cxn ang="0">
                      <a:pos x="10" y="65"/>
                    </a:cxn>
                    <a:cxn ang="0">
                      <a:pos x="22" y="80"/>
                    </a:cxn>
                    <a:cxn ang="0">
                      <a:pos x="37" y="92"/>
                    </a:cxn>
                    <a:cxn ang="0">
                      <a:pos x="45" y="95"/>
                    </a:cxn>
                    <a:cxn ang="0">
                      <a:pos x="52" y="95"/>
                    </a:cxn>
                    <a:cxn ang="0">
                      <a:pos x="60" y="95"/>
                    </a:cxn>
                    <a:cxn ang="0">
                      <a:pos x="64" y="92"/>
                    </a:cxn>
                    <a:cxn ang="0">
                      <a:pos x="64" y="92"/>
                    </a:cxn>
                    <a:cxn ang="0">
                      <a:pos x="69" y="87"/>
                    </a:cxn>
                    <a:cxn ang="0">
                      <a:pos x="74" y="82"/>
                    </a:cxn>
                    <a:cxn ang="0">
                      <a:pos x="77" y="75"/>
                    </a:cxn>
                    <a:cxn ang="0">
                      <a:pos x="79" y="67"/>
                    </a:cxn>
                    <a:cxn ang="0">
                      <a:pos x="77" y="50"/>
                    </a:cxn>
                    <a:cxn ang="0">
                      <a:pos x="69" y="30"/>
                    </a:cxn>
                    <a:cxn ang="0">
                      <a:pos x="69" y="30"/>
                    </a:cxn>
                    <a:cxn ang="0">
                      <a:pos x="57" y="15"/>
                    </a:cxn>
                    <a:cxn ang="0">
                      <a:pos x="42" y="3"/>
                    </a:cxn>
                    <a:cxn ang="0">
                      <a:pos x="35" y="0"/>
                    </a:cxn>
                    <a:cxn ang="0">
                      <a:pos x="27" y="0"/>
                    </a:cxn>
                    <a:cxn ang="0">
                      <a:pos x="20" y="0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79" h="95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10" y="5"/>
                      </a:lnTo>
                      <a:lnTo>
                        <a:pt x="5" y="13"/>
                      </a:lnTo>
                      <a:lnTo>
                        <a:pt x="2" y="20"/>
                      </a:lnTo>
                      <a:lnTo>
                        <a:pt x="0" y="28"/>
                      </a:lnTo>
                      <a:lnTo>
                        <a:pt x="2" y="45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22" y="80"/>
                      </a:lnTo>
                      <a:lnTo>
                        <a:pt x="37" y="92"/>
                      </a:lnTo>
                      <a:lnTo>
                        <a:pt x="45" y="95"/>
                      </a:lnTo>
                      <a:lnTo>
                        <a:pt x="52" y="95"/>
                      </a:lnTo>
                      <a:lnTo>
                        <a:pt x="60" y="95"/>
                      </a:lnTo>
                      <a:lnTo>
                        <a:pt x="64" y="92"/>
                      </a:lnTo>
                      <a:lnTo>
                        <a:pt x="64" y="92"/>
                      </a:lnTo>
                      <a:lnTo>
                        <a:pt x="69" y="87"/>
                      </a:lnTo>
                      <a:lnTo>
                        <a:pt x="74" y="82"/>
                      </a:lnTo>
                      <a:lnTo>
                        <a:pt x="77" y="75"/>
                      </a:lnTo>
                      <a:lnTo>
                        <a:pt x="79" y="67"/>
                      </a:lnTo>
                      <a:lnTo>
                        <a:pt x="77" y="50"/>
                      </a:lnTo>
                      <a:lnTo>
                        <a:pt x="69" y="30"/>
                      </a:lnTo>
                      <a:lnTo>
                        <a:pt x="69" y="30"/>
                      </a:lnTo>
                      <a:lnTo>
                        <a:pt x="57" y="15"/>
                      </a:lnTo>
                      <a:lnTo>
                        <a:pt x="42" y="3"/>
                      </a:lnTo>
                      <a:lnTo>
                        <a:pt x="35" y="0"/>
                      </a:lnTo>
                      <a:lnTo>
                        <a:pt x="27" y="0"/>
                      </a:lnTo>
                      <a:lnTo>
                        <a:pt x="20" y="0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D6DF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2" name="Freeform 5568"/>
                <p:cNvSpPr>
                  <a:spLocks/>
                </p:cNvSpPr>
                <p:nvPr/>
              </p:nvSpPr>
              <p:spPr bwMode="auto">
                <a:xfrm>
                  <a:off x="5227835" y="1703374"/>
                  <a:ext cx="123578" cy="148607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10" y="5"/>
                    </a:cxn>
                    <a:cxn ang="0">
                      <a:pos x="5" y="13"/>
                    </a:cxn>
                    <a:cxn ang="0">
                      <a:pos x="2" y="20"/>
                    </a:cxn>
                    <a:cxn ang="0">
                      <a:pos x="0" y="28"/>
                    </a:cxn>
                    <a:cxn ang="0">
                      <a:pos x="2" y="45"/>
                    </a:cxn>
                    <a:cxn ang="0">
                      <a:pos x="10" y="65"/>
                    </a:cxn>
                    <a:cxn ang="0">
                      <a:pos x="10" y="65"/>
                    </a:cxn>
                    <a:cxn ang="0">
                      <a:pos x="22" y="80"/>
                    </a:cxn>
                    <a:cxn ang="0">
                      <a:pos x="37" y="92"/>
                    </a:cxn>
                    <a:cxn ang="0">
                      <a:pos x="45" y="95"/>
                    </a:cxn>
                    <a:cxn ang="0">
                      <a:pos x="52" y="95"/>
                    </a:cxn>
                    <a:cxn ang="0">
                      <a:pos x="60" y="95"/>
                    </a:cxn>
                    <a:cxn ang="0">
                      <a:pos x="64" y="92"/>
                    </a:cxn>
                    <a:cxn ang="0">
                      <a:pos x="64" y="92"/>
                    </a:cxn>
                    <a:cxn ang="0">
                      <a:pos x="69" y="87"/>
                    </a:cxn>
                    <a:cxn ang="0">
                      <a:pos x="74" y="82"/>
                    </a:cxn>
                    <a:cxn ang="0">
                      <a:pos x="77" y="75"/>
                    </a:cxn>
                    <a:cxn ang="0">
                      <a:pos x="79" y="67"/>
                    </a:cxn>
                    <a:cxn ang="0">
                      <a:pos x="77" y="50"/>
                    </a:cxn>
                    <a:cxn ang="0">
                      <a:pos x="69" y="30"/>
                    </a:cxn>
                    <a:cxn ang="0">
                      <a:pos x="69" y="30"/>
                    </a:cxn>
                    <a:cxn ang="0">
                      <a:pos x="57" y="15"/>
                    </a:cxn>
                    <a:cxn ang="0">
                      <a:pos x="42" y="3"/>
                    </a:cxn>
                    <a:cxn ang="0">
                      <a:pos x="35" y="0"/>
                    </a:cxn>
                    <a:cxn ang="0">
                      <a:pos x="27" y="0"/>
                    </a:cxn>
                    <a:cxn ang="0">
                      <a:pos x="20" y="0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79" h="95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10" y="5"/>
                      </a:lnTo>
                      <a:lnTo>
                        <a:pt x="5" y="13"/>
                      </a:lnTo>
                      <a:lnTo>
                        <a:pt x="2" y="20"/>
                      </a:lnTo>
                      <a:lnTo>
                        <a:pt x="0" y="28"/>
                      </a:lnTo>
                      <a:lnTo>
                        <a:pt x="2" y="45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22" y="80"/>
                      </a:lnTo>
                      <a:lnTo>
                        <a:pt x="37" y="92"/>
                      </a:lnTo>
                      <a:lnTo>
                        <a:pt x="45" y="95"/>
                      </a:lnTo>
                      <a:lnTo>
                        <a:pt x="52" y="95"/>
                      </a:lnTo>
                      <a:lnTo>
                        <a:pt x="60" y="95"/>
                      </a:lnTo>
                      <a:lnTo>
                        <a:pt x="64" y="92"/>
                      </a:lnTo>
                      <a:lnTo>
                        <a:pt x="64" y="92"/>
                      </a:lnTo>
                      <a:lnTo>
                        <a:pt x="69" y="87"/>
                      </a:lnTo>
                      <a:lnTo>
                        <a:pt x="74" y="82"/>
                      </a:lnTo>
                      <a:lnTo>
                        <a:pt x="77" y="75"/>
                      </a:lnTo>
                      <a:lnTo>
                        <a:pt x="79" y="67"/>
                      </a:lnTo>
                      <a:lnTo>
                        <a:pt x="77" y="50"/>
                      </a:lnTo>
                      <a:lnTo>
                        <a:pt x="69" y="30"/>
                      </a:lnTo>
                      <a:lnTo>
                        <a:pt x="69" y="30"/>
                      </a:lnTo>
                      <a:lnTo>
                        <a:pt x="57" y="15"/>
                      </a:lnTo>
                      <a:lnTo>
                        <a:pt x="42" y="3"/>
                      </a:lnTo>
                      <a:lnTo>
                        <a:pt x="35" y="0"/>
                      </a:lnTo>
                      <a:lnTo>
                        <a:pt x="27" y="0"/>
                      </a:lnTo>
                      <a:lnTo>
                        <a:pt x="20" y="0"/>
                      </a:lnTo>
                      <a:lnTo>
                        <a:pt x="15" y="3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3" name="Freeform 5569"/>
                <p:cNvSpPr>
                  <a:spLocks/>
                </p:cNvSpPr>
                <p:nvPr/>
              </p:nvSpPr>
              <p:spPr bwMode="auto">
                <a:xfrm>
                  <a:off x="5227835" y="1703374"/>
                  <a:ext cx="123578" cy="148607"/>
                </a:xfrm>
                <a:custGeom>
                  <a:avLst/>
                  <a:gdLst/>
                  <a:ahLst/>
                  <a:cxnLst>
                    <a:cxn ang="0">
                      <a:pos x="15" y="3"/>
                    </a:cxn>
                    <a:cxn ang="0">
                      <a:pos x="15" y="3"/>
                    </a:cxn>
                    <a:cxn ang="0">
                      <a:pos x="10" y="5"/>
                    </a:cxn>
                    <a:cxn ang="0">
                      <a:pos x="5" y="13"/>
                    </a:cxn>
                    <a:cxn ang="0">
                      <a:pos x="2" y="20"/>
                    </a:cxn>
                    <a:cxn ang="0">
                      <a:pos x="0" y="28"/>
                    </a:cxn>
                    <a:cxn ang="0">
                      <a:pos x="2" y="45"/>
                    </a:cxn>
                    <a:cxn ang="0">
                      <a:pos x="10" y="65"/>
                    </a:cxn>
                    <a:cxn ang="0">
                      <a:pos x="10" y="65"/>
                    </a:cxn>
                    <a:cxn ang="0">
                      <a:pos x="22" y="80"/>
                    </a:cxn>
                    <a:cxn ang="0">
                      <a:pos x="37" y="92"/>
                    </a:cxn>
                    <a:cxn ang="0">
                      <a:pos x="45" y="95"/>
                    </a:cxn>
                    <a:cxn ang="0">
                      <a:pos x="52" y="95"/>
                    </a:cxn>
                    <a:cxn ang="0">
                      <a:pos x="60" y="95"/>
                    </a:cxn>
                    <a:cxn ang="0">
                      <a:pos x="64" y="92"/>
                    </a:cxn>
                    <a:cxn ang="0">
                      <a:pos x="64" y="92"/>
                    </a:cxn>
                    <a:cxn ang="0">
                      <a:pos x="69" y="87"/>
                    </a:cxn>
                    <a:cxn ang="0">
                      <a:pos x="74" y="82"/>
                    </a:cxn>
                    <a:cxn ang="0">
                      <a:pos x="77" y="75"/>
                    </a:cxn>
                    <a:cxn ang="0">
                      <a:pos x="79" y="67"/>
                    </a:cxn>
                    <a:cxn ang="0">
                      <a:pos x="77" y="50"/>
                    </a:cxn>
                    <a:cxn ang="0">
                      <a:pos x="69" y="30"/>
                    </a:cxn>
                    <a:cxn ang="0">
                      <a:pos x="69" y="30"/>
                    </a:cxn>
                    <a:cxn ang="0">
                      <a:pos x="57" y="15"/>
                    </a:cxn>
                    <a:cxn ang="0">
                      <a:pos x="42" y="3"/>
                    </a:cxn>
                    <a:cxn ang="0">
                      <a:pos x="35" y="0"/>
                    </a:cxn>
                    <a:cxn ang="0">
                      <a:pos x="27" y="0"/>
                    </a:cxn>
                    <a:cxn ang="0">
                      <a:pos x="20" y="0"/>
                    </a:cxn>
                    <a:cxn ang="0">
                      <a:pos x="15" y="3"/>
                    </a:cxn>
                    <a:cxn ang="0">
                      <a:pos x="15" y="3"/>
                    </a:cxn>
                  </a:cxnLst>
                  <a:rect l="0" t="0" r="r" b="b"/>
                  <a:pathLst>
                    <a:path w="79" h="95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10" y="5"/>
                      </a:lnTo>
                      <a:lnTo>
                        <a:pt x="5" y="13"/>
                      </a:lnTo>
                      <a:lnTo>
                        <a:pt x="2" y="20"/>
                      </a:lnTo>
                      <a:lnTo>
                        <a:pt x="0" y="28"/>
                      </a:lnTo>
                      <a:lnTo>
                        <a:pt x="2" y="45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22" y="80"/>
                      </a:lnTo>
                      <a:lnTo>
                        <a:pt x="37" y="92"/>
                      </a:lnTo>
                      <a:lnTo>
                        <a:pt x="45" y="95"/>
                      </a:lnTo>
                      <a:lnTo>
                        <a:pt x="52" y="95"/>
                      </a:lnTo>
                      <a:lnTo>
                        <a:pt x="60" y="95"/>
                      </a:lnTo>
                      <a:lnTo>
                        <a:pt x="64" y="92"/>
                      </a:lnTo>
                      <a:lnTo>
                        <a:pt x="64" y="92"/>
                      </a:lnTo>
                      <a:lnTo>
                        <a:pt x="69" y="87"/>
                      </a:lnTo>
                      <a:lnTo>
                        <a:pt x="74" y="82"/>
                      </a:lnTo>
                      <a:lnTo>
                        <a:pt x="77" y="75"/>
                      </a:lnTo>
                      <a:lnTo>
                        <a:pt x="79" y="67"/>
                      </a:lnTo>
                      <a:lnTo>
                        <a:pt x="77" y="50"/>
                      </a:lnTo>
                      <a:lnTo>
                        <a:pt x="69" y="30"/>
                      </a:lnTo>
                      <a:lnTo>
                        <a:pt x="69" y="30"/>
                      </a:lnTo>
                      <a:lnTo>
                        <a:pt x="57" y="15"/>
                      </a:lnTo>
                      <a:lnTo>
                        <a:pt x="42" y="3"/>
                      </a:lnTo>
                      <a:lnTo>
                        <a:pt x="35" y="0"/>
                      </a:lnTo>
                      <a:lnTo>
                        <a:pt x="27" y="0"/>
                      </a:lnTo>
                      <a:lnTo>
                        <a:pt x="20" y="0"/>
                      </a:lnTo>
                      <a:lnTo>
                        <a:pt x="15" y="3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4" name="Freeform 5570"/>
                <p:cNvSpPr>
                  <a:spLocks/>
                </p:cNvSpPr>
                <p:nvPr/>
              </p:nvSpPr>
              <p:spPr bwMode="auto">
                <a:xfrm>
                  <a:off x="5581363" y="263568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5" name="Freeform 5571"/>
                <p:cNvSpPr>
                  <a:spLocks/>
                </p:cNvSpPr>
                <p:nvPr/>
              </p:nvSpPr>
              <p:spPr bwMode="auto">
                <a:xfrm>
                  <a:off x="5581363" y="263568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6" name="Freeform 5572"/>
                <p:cNvSpPr>
                  <a:spLocks/>
                </p:cNvSpPr>
                <p:nvPr/>
              </p:nvSpPr>
              <p:spPr bwMode="auto">
                <a:xfrm>
                  <a:off x="5581363" y="263568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49" y="35"/>
                    </a:cxn>
                    <a:cxn ang="0">
                      <a:pos x="44" y="45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5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0"/>
                    </a:cxn>
                    <a:cxn ang="0">
                      <a:pos x="44" y="7"/>
                    </a:cxn>
                    <a:cxn ang="0">
                      <a:pos x="49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49" y="35"/>
                      </a:lnTo>
                      <a:lnTo>
                        <a:pt x="44" y="45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44" y="7"/>
                      </a:lnTo>
                      <a:lnTo>
                        <a:pt x="49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7" name="Freeform 5573"/>
                <p:cNvSpPr>
                  <a:spLocks/>
                </p:cNvSpPr>
                <p:nvPr/>
              </p:nvSpPr>
              <p:spPr bwMode="auto">
                <a:xfrm>
                  <a:off x="5620470" y="269825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2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2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8" name="Freeform 5574"/>
                <p:cNvSpPr>
                  <a:spLocks/>
                </p:cNvSpPr>
                <p:nvPr/>
              </p:nvSpPr>
              <p:spPr bwMode="auto">
                <a:xfrm>
                  <a:off x="5620470" y="269825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2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2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9" name="Freeform 5575"/>
                <p:cNvSpPr>
                  <a:spLocks/>
                </p:cNvSpPr>
                <p:nvPr/>
              </p:nvSpPr>
              <p:spPr bwMode="auto">
                <a:xfrm>
                  <a:off x="5620470" y="269825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52"/>
                    </a:cxn>
                    <a:cxn ang="0">
                      <a:pos x="24" y="52"/>
                    </a:cxn>
                    <a:cxn ang="0">
                      <a:pos x="24" y="52"/>
                    </a:cxn>
                    <a:cxn ang="0">
                      <a:pos x="14" y="52"/>
                    </a:cxn>
                    <a:cxn ang="0">
                      <a:pos x="7" y="44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0" y="17"/>
                    </a:cxn>
                    <a:cxn ang="0">
                      <a:pos x="7" y="7"/>
                    </a:cxn>
                    <a:cxn ang="0">
                      <a:pos x="14" y="2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4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52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4" y="52"/>
                      </a:ln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0" y="17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4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0" name="Freeform 5576"/>
                <p:cNvSpPr>
                  <a:spLocks/>
                </p:cNvSpPr>
                <p:nvPr/>
              </p:nvSpPr>
              <p:spPr bwMode="auto">
                <a:xfrm>
                  <a:off x="5665835" y="275926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1" name="Freeform 5577"/>
                <p:cNvSpPr>
                  <a:spLocks/>
                </p:cNvSpPr>
                <p:nvPr/>
              </p:nvSpPr>
              <p:spPr bwMode="auto">
                <a:xfrm>
                  <a:off x="5665835" y="275926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2" name="Freeform 5578"/>
                <p:cNvSpPr>
                  <a:spLocks/>
                </p:cNvSpPr>
                <p:nvPr/>
              </p:nvSpPr>
              <p:spPr bwMode="auto">
                <a:xfrm>
                  <a:off x="5665835" y="275926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15"/>
                    </a:cxn>
                    <a:cxn ang="0">
                      <a:pos x="8" y="8"/>
                    </a:cxn>
                    <a:cxn ang="0">
                      <a:pos x="18" y="3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3" y="15"/>
                      </a:lnTo>
                      <a:lnTo>
                        <a:pt x="8" y="8"/>
                      </a:lnTo>
                      <a:lnTo>
                        <a:pt x="18" y="3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3" name="Freeform 5579"/>
                <p:cNvSpPr>
                  <a:spLocks/>
                </p:cNvSpPr>
                <p:nvPr/>
              </p:nvSpPr>
              <p:spPr bwMode="auto">
                <a:xfrm>
                  <a:off x="5736227" y="2824963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4" name="Freeform 5580"/>
                <p:cNvSpPr>
                  <a:spLocks/>
                </p:cNvSpPr>
                <p:nvPr/>
              </p:nvSpPr>
              <p:spPr bwMode="auto">
                <a:xfrm>
                  <a:off x="5736227" y="2824963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5" name="Freeform 5581"/>
                <p:cNvSpPr>
                  <a:spLocks/>
                </p:cNvSpPr>
                <p:nvPr/>
              </p:nvSpPr>
              <p:spPr bwMode="auto">
                <a:xfrm>
                  <a:off x="5736227" y="2824963"/>
                  <a:ext cx="81343" cy="82907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8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7" y="53"/>
                    </a:cxn>
                    <a:cxn ang="0">
                      <a:pos x="27" y="53"/>
                    </a:cxn>
                    <a:cxn ang="0">
                      <a:pos x="17" y="50"/>
                    </a:cxn>
                    <a:cxn ang="0">
                      <a:pos x="7" y="45"/>
                    </a:cxn>
                    <a:cxn ang="0">
                      <a:pos x="2" y="38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3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3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8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7" y="53"/>
                      </a:lnTo>
                      <a:lnTo>
                        <a:pt x="27" y="53"/>
                      </a:lnTo>
                      <a:lnTo>
                        <a:pt x="17" y="50"/>
                      </a:lnTo>
                      <a:lnTo>
                        <a:pt x="7" y="45"/>
                      </a:lnTo>
                      <a:lnTo>
                        <a:pt x="2" y="3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6" name="Freeform 5582"/>
                <p:cNvSpPr>
                  <a:spLocks/>
                </p:cNvSpPr>
                <p:nvPr/>
              </p:nvSpPr>
              <p:spPr bwMode="auto">
                <a:xfrm>
                  <a:off x="5739356" y="2860941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53" y="2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3" y="27"/>
                    </a:cxn>
                  </a:cxnLst>
                  <a:rect l="0" t="0" r="r" b="b"/>
                  <a:pathLst>
                    <a:path w="53" h="52">
                      <a:moveTo>
                        <a:pt x="53" y="27"/>
                      </a:move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3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7" name="Freeform 5583"/>
                <p:cNvSpPr>
                  <a:spLocks/>
                </p:cNvSpPr>
                <p:nvPr/>
              </p:nvSpPr>
              <p:spPr bwMode="auto">
                <a:xfrm>
                  <a:off x="5739356" y="2860941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53" y="2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3" y="27"/>
                    </a:cxn>
                  </a:cxnLst>
                  <a:rect l="0" t="0" r="r" b="b"/>
                  <a:pathLst>
                    <a:path w="53" h="52">
                      <a:moveTo>
                        <a:pt x="53" y="27"/>
                      </a:move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3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8" name="Freeform 5584"/>
                <p:cNvSpPr>
                  <a:spLocks/>
                </p:cNvSpPr>
                <p:nvPr/>
              </p:nvSpPr>
              <p:spPr bwMode="auto">
                <a:xfrm>
                  <a:off x="5739356" y="2860941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53" y="2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2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5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3" y="27"/>
                    </a:cxn>
                    <a:cxn ang="0">
                      <a:pos x="53" y="27"/>
                    </a:cxn>
                  </a:cxnLst>
                  <a:rect l="0" t="0" r="r" b="b"/>
                  <a:pathLst>
                    <a:path w="53" h="52">
                      <a:moveTo>
                        <a:pt x="53" y="27"/>
                      </a:move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2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5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3" y="27"/>
                      </a:lnTo>
                      <a:lnTo>
                        <a:pt x="53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9" name="Freeform 5585"/>
                <p:cNvSpPr>
                  <a:spLocks/>
                </p:cNvSpPr>
                <p:nvPr/>
              </p:nvSpPr>
              <p:spPr bwMode="auto">
                <a:xfrm>
                  <a:off x="5681478" y="270920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0" name="Freeform 5586"/>
                <p:cNvSpPr>
                  <a:spLocks/>
                </p:cNvSpPr>
                <p:nvPr/>
              </p:nvSpPr>
              <p:spPr bwMode="auto">
                <a:xfrm>
                  <a:off x="5681478" y="270920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1" name="Freeform 5587"/>
                <p:cNvSpPr>
                  <a:spLocks/>
                </p:cNvSpPr>
                <p:nvPr/>
              </p:nvSpPr>
              <p:spPr bwMode="auto">
                <a:xfrm>
                  <a:off x="5681478" y="2709206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7" y="50"/>
                    </a:cxn>
                    <a:cxn ang="0">
                      <a:pos x="28" y="52"/>
                    </a:cxn>
                    <a:cxn ang="0">
                      <a:pos x="28" y="52"/>
                    </a:cxn>
                    <a:cxn ang="0">
                      <a:pos x="15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5" y="2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7" y="50"/>
                      </a:lnTo>
                      <a:lnTo>
                        <a:pt x="28" y="52"/>
                      </a:lnTo>
                      <a:lnTo>
                        <a:pt x="28" y="52"/>
                      </a:lnTo>
                      <a:lnTo>
                        <a:pt x="15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5" y="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2" name="Freeform 5588"/>
                <p:cNvSpPr>
                  <a:spLocks/>
                </p:cNvSpPr>
                <p:nvPr/>
              </p:nvSpPr>
              <p:spPr bwMode="auto">
                <a:xfrm>
                  <a:off x="5709635" y="278272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3" name="Freeform 5589"/>
                <p:cNvSpPr>
                  <a:spLocks/>
                </p:cNvSpPr>
                <p:nvPr/>
              </p:nvSpPr>
              <p:spPr bwMode="auto">
                <a:xfrm>
                  <a:off x="5709635" y="278272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4" name="Freeform 5590"/>
                <p:cNvSpPr>
                  <a:spLocks/>
                </p:cNvSpPr>
                <p:nvPr/>
              </p:nvSpPr>
              <p:spPr bwMode="auto">
                <a:xfrm>
                  <a:off x="5709635" y="278272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7" y="52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5" y="52"/>
                    </a:cxn>
                    <a:cxn ang="0">
                      <a:pos x="7" y="45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52" y="27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7" y="52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5" y="52"/>
                      </a:lnTo>
                      <a:lnTo>
                        <a:pt x="7" y="45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5" name="Freeform 5591"/>
                <p:cNvSpPr>
                  <a:spLocks/>
                </p:cNvSpPr>
                <p:nvPr/>
              </p:nvSpPr>
              <p:spPr bwMode="auto">
                <a:xfrm>
                  <a:off x="5639242" y="264350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6" name="Freeform 5592"/>
                <p:cNvSpPr>
                  <a:spLocks/>
                </p:cNvSpPr>
                <p:nvPr/>
              </p:nvSpPr>
              <p:spPr bwMode="auto">
                <a:xfrm>
                  <a:off x="5639242" y="264350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7" name="Freeform 5593"/>
                <p:cNvSpPr>
                  <a:spLocks/>
                </p:cNvSpPr>
                <p:nvPr/>
              </p:nvSpPr>
              <p:spPr bwMode="auto">
                <a:xfrm>
                  <a:off x="5639242" y="264350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52" y="25"/>
                    </a:cxn>
                    <a:cxn ang="0">
                      <a:pos x="52" y="25"/>
                    </a:cxn>
                    <a:cxn ang="0">
                      <a:pos x="52" y="35"/>
                    </a:cxn>
                    <a:cxn ang="0">
                      <a:pos x="45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7" y="44"/>
                    </a:cxn>
                    <a:cxn ang="0">
                      <a:pos x="2" y="37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2" y="15"/>
                    </a:cxn>
                    <a:cxn ang="0">
                      <a:pos x="52" y="25"/>
                    </a:cxn>
                    <a:cxn ang="0">
                      <a:pos x="52" y="25"/>
                    </a:cxn>
                  </a:cxnLst>
                  <a:rect l="0" t="0" r="r" b="b"/>
                  <a:pathLst>
                    <a:path w="52" h="52">
                      <a:moveTo>
                        <a:pt x="52" y="25"/>
                      </a:moveTo>
                      <a:lnTo>
                        <a:pt x="52" y="25"/>
                      </a:lnTo>
                      <a:lnTo>
                        <a:pt x="52" y="35"/>
                      </a:lnTo>
                      <a:lnTo>
                        <a:pt x="45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7" y="44"/>
                      </a:lnTo>
                      <a:lnTo>
                        <a:pt x="2" y="37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2" y="15"/>
                      </a:lnTo>
                      <a:lnTo>
                        <a:pt x="52" y="25"/>
                      </a:lnTo>
                      <a:lnTo>
                        <a:pt x="52" y="2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8" name="Freeform 5594"/>
                <p:cNvSpPr>
                  <a:spLocks/>
                </p:cNvSpPr>
                <p:nvPr/>
              </p:nvSpPr>
              <p:spPr bwMode="auto">
                <a:xfrm>
                  <a:off x="5597006" y="2569985"/>
                  <a:ext cx="84471" cy="81343"/>
                </a:xfrm>
                <a:custGeom>
                  <a:avLst/>
                  <a:gdLst/>
                  <a:ahLst/>
                  <a:cxnLst>
                    <a:cxn ang="0">
                      <a:pos x="54" y="2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7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4" y="27"/>
                    </a:cxn>
                  </a:cxnLst>
                  <a:rect l="0" t="0" r="r" b="b"/>
                  <a:pathLst>
                    <a:path w="54" h="52">
                      <a:moveTo>
                        <a:pt x="54" y="27"/>
                      </a:move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7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9" name="Freeform 5595"/>
                <p:cNvSpPr>
                  <a:spLocks/>
                </p:cNvSpPr>
                <p:nvPr/>
              </p:nvSpPr>
              <p:spPr bwMode="auto">
                <a:xfrm>
                  <a:off x="5597006" y="2569985"/>
                  <a:ext cx="84471" cy="81343"/>
                </a:xfrm>
                <a:custGeom>
                  <a:avLst/>
                  <a:gdLst/>
                  <a:ahLst/>
                  <a:cxnLst>
                    <a:cxn ang="0">
                      <a:pos x="54" y="2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7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4" y="27"/>
                    </a:cxn>
                  </a:cxnLst>
                  <a:rect l="0" t="0" r="r" b="b"/>
                  <a:pathLst>
                    <a:path w="54" h="52">
                      <a:moveTo>
                        <a:pt x="54" y="27"/>
                      </a:move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7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4" y="2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" name="Freeform 5596"/>
                <p:cNvSpPr>
                  <a:spLocks/>
                </p:cNvSpPr>
                <p:nvPr/>
              </p:nvSpPr>
              <p:spPr bwMode="auto">
                <a:xfrm>
                  <a:off x="5597006" y="2569985"/>
                  <a:ext cx="84471" cy="81343"/>
                </a:xfrm>
                <a:custGeom>
                  <a:avLst/>
                  <a:gdLst/>
                  <a:ahLst/>
                  <a:cxnLst>
                    <a:cxn ang="0">
                      <a:pos x="54" y="27"/>
                    </a:cxn>
                    <a:cxn ang="0">
                      <a:pos x="54" y="27"/>
                    </a:cxn>
                    <a:cxn ang="0">
                      <a:pos x="52" y="37"/>
                    </a:cxn>
                    <a:cxn ang="0">
                      <a:pos x="47" y="44"/>
                    </a:cxn>
                    <a:cxn ang="0">
                      <a:pos x="37" y="49"/>
                    </a:cxn>
                    <a:cxn ang="0">
                      <a:pos x="27" y="52"/>
                    </a:cxn>
                    <a:cxn ang="0">
                      <a:pos x="27" y="52"/>
                    </a:cxn>
                    <a:cxn ang="0">
                      <a:pos x="17" y="49"/>
                    </a:cxn>
                    <a:cxn ang="0">
                      <a:pos x="10" y="44"/>
                    </a:cxn>
                    <a:cxn ang="0">
                      <a:pos x="2" y="37"/>
                    </a:cxn>
                    <a:cxn ang="0">
                      <a:pos x="0" y="27"/>
                    </a:cxn>
                    <a:cxn ang="0">
                      <a:pos x="0" y="27"/>
                    </a:cxn>
                    <a:cxn ang="0">
                      <a:pos x="2" y="17"/>
                    </a:cxn>
                    <a:cxn ang="0">
                      <a:pos x="10" y="7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52" y="17"/>
                    </a:cxn>
                    <a:cxn ang="0">
                      <a:pos x="54" y="27"/>
                    </a:cxn>
                    <a:cxn ang="0">
                      <a:pos x="54" y="27"/>
                    </a:cxn>
                  </a:cxnLst>
                  <a:rect l="0" t="0" r="r" b="b"/>
                  <a:pathLst>
                    <a:path w="54" h="52">
                      <a:moveTo>
                        <a:pt x="54" y="27"/>
                      </a:moveTo>
                      <a:lnTo>
                        <a:pt x="54" y="27"/>
                      </a:lnTo>
                      <a:lnTo>
                        <a:pt x="52" y="37"/>
                      </a:lnTo>
                      <a:lnTo>
                        <a:pt x="47" y="44"/>
                      </a:lnTo>
                      <a:lnTo>
                        <a:pt x="37" y="49"/>
                      </a:lnTo>
                      <a:lnTo>
                        <a:pt x="27" y="52"/>
                      </a:lnTo>
                      <a:lnTo>
                        <a:pt x="27" y="52"/>
                      </a:lnTo>
                      <a:lnTo>
                        <a:pt x="17" y="49"/>
                      </a:lnTo>
                      <a:lnTo>
                        <a:pt x="10" y="44"/>
                      </a:lnTo>
                      <a:lnTo>
                        <a:pt x="2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7"/>
                      </a:lnTo>
                      <a:lnTo>
                        <a:pt x="10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52" y="1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1" name="Freeform 5597"/>
                <p:cNvSpPr>
                  <a:spLocks/>
                </p:cNvSpPr>
                <p:nvPr/>
              </p:nvSpPr>
              <p:spPr bwMode="auto">
                <a:xfrm>
                  <a:off x="5883270" y="2100701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30" y="0"/>
                    </a:cxn>
                    <a:cxn ang="0">
                      <a:pos x="38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10" y="7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5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38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10" y="7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2" name="Freeform 5598"/>
                <p:cNvSpPr>
                  <a:spLocks/>
                </p:cNvSpPr>
                <p:nvPr/>
              </p:nvSpPr>
              <p:spPr bwMode="auto">
                <a:xfrm>
                  <a:off x="5883270" y="2100701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30" y="0"/>
                    </a:cxn>
                    <a:cxn ang="0">
                      <a:pos x="38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10" y="7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5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38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10" y="7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3" name="Freeform 5599"/>
                <p:cNvSpPr>
                  <a:spLocks/>
                </p:cNvSpPr>
                <p:nvPr/>
              </p:nvSpPr>
              <p:spPr bwMode="auto">
                <a:xfrm>
                  <a:off x="5883270" y="2100701"/>
                  <a:ext cx="86036" cy="8134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30" y="0"/>
                    </a:cxn>
                    <a:cxn ang="0">
                      <a:pos x="38" y="2"/>
                    </a:cxn>
                    <a:cxn ang="0">
                      <a:pos x="47" y="7"/>
                    </a:cxn>
                    <a:cxn ang="0">
                      <a:pos x="52" y="17"/>
                    </a:cxn>
                    <a:cxn ang="0">
                      <a:pos x="52" y="17"/>
                    </a:cxn>
                    <a:cxn ang="0">
                      <a:pos x="55" y="27"/>
                    </a:cxn>
                    <a:cxn ang="0">
                      <a:pos x="52" y="37"/>
                    </a:cxn>
                    <a:cxn ang="0">
                      <a:pos x="45" y="44"/>
                    </a:cxn>
                    <a:cxn ang="0">
                      <a:pos x="38" y="49"/>
                    </a:cxn>
                    <a:cxn ang="0">
                      <a:pos x="38" y="49"/>
                    </a:cxn>
                    <a:cxn ang="0">
                      <a:pos x="28" y="52"/>
                    </a:cxn>
                    <a:cxn ang="0">
                      <a:pos x="18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4"/>
                    </a:cxn>
                    <a:cxn ang="0">
                      <a:pos x="10" y="7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5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38" y="2"/>
                      </a:lnTo>
                      <a:lnTo>
                        <a:pt x="47" y="7"/>
                      </a:lnTo>
                      <a:lnTo>
                        <a:pt x="52" y="17"/>
                      </a:lnTo>
                      <a:lnTo>
                        <a:pt x="52" y="17"/>
                      </a:lnTo>
                      <a:lnTo>
                        <a:pt x="55" y="27"/>
                      </a:lnTo>
                      <a:lnTo>
                        <a:pt x="52" y="37"/>
                      </a:lnTo>
                      <a:lnTo>
                        <a:pt x="45" y="44"/>
                      </a:lnTo>
                      <a:lnTo>
                        <a:pt x="38" y="49"/>
                      </a:lnTo>
                      <a:lnTo>
                        <a:pt x="38" y="49"/>
                      </a:lnTo>
                      <a:lnTo>
                        <a:pt x="28" y="52"/>
                      </a:lnTo>
                      <a:lnTo>
                        <a:pt x="18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4"/>
                      </a:lnTo>
                      <a:lnTo>
                        <a:pt x="10" y="7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4" name="Freeform 5600"/>
                <p:cNvSpPr>
                  <a:spLocks/>
                </p:cNvSpPr>
                <p:nvPr/>
              </p:nvSpPr>
              <p:spPr bwMode="auto">
                <a:xfrm>
                  <a:off x="5709635" y="237132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5" name="Freeform 5601"/>
                <p:cNvSpPr>
                  <a:spLocks/>
                </p:cNvSpPr>
                <p:nvPr/>
              </p:nvSpPr>
              <p:spPr bwMode="auto">
                <a:xfrm>
                  <a:off x="5709635" y="237132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6" name="Freeform 5602"/>
                <p:cNvSpPr>
                  <a:spLocks/>
                </p:cNvSpPr>
                <p:nvPr/>
              </p:nvSpPr>
              <p:spPr bwMode="auto">
                <a:xfrm>
                  <a:off x="5709635" y="237132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8"/>
                    </a:cxn>
                    <a:cxn ang="0">
                      <a:pos x="49" y="18"/>
                    </a:cxn>
                    <a:cxn ang="0">
                      <a:pos x="49" y="18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8"/>
                      </a:lnTo>
                      <a:lnTo>
                        <a:pt x="49" y="18"/>
                      </a:lnTo>
                      <a:lnTo>
                        <a:pt x="49" y="18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7" name="Freeform 5609"/>
                <p:cNvSpPr>
                  <a:spLocks/>
                </p:cNvSpPr>
                <p:nvPr/>
              </p:nvSpPr>
              <p:spPr bwMode="auto">
                <a:xfrm>
                  <a:off x="5754999" y="2313443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7"/>
                    </a:cxn>
                    <a:cxn ang="0">
                      <a:pos x="53" y="17"/>
                    </a:cxn>
                    <a:cxn ang="0">
                      <a:pos x="53" y="17"/>
                    </a:cxn>
                    <a:cxn ang="0">
                      <a:pos x="53" y="27"/>
                    </a:cxn>
                    <a:cxn ang="0">
                      <a:pos x="53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38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7"/>
                      </a:lnTo>
                      <a:lnTo>
                        <a:pt x="53" y="17"/>
                      </a:lnTo>
                      <a:lnTo>
                        <a:pt x="53" y="17"/>
                      </a:lnTo>
                      <a:lnTo>
                        <a:pt x="53" y="27"/>
                      </a:lnTo>
                      <a:lnTo>
                        <a:pt x="53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38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8" name="Freeform 5610"/>
                <p:cNvSpPr>
                  <a:spLocks/>
                </p:cNvSpPr>
                <p:nvPr/>
              </p:nvSpPr>
              <p:spPr bwMode="auto">
                <a:xfrm>
                  <a:off x="5754999" y="2313443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7"/>
                    </a:cxn>
                    <a:cxn ang="0">
                      <a:pos x="53" y="17"/>
                    </a:cxn>
                    <a:cxn ang="0">
                      <a:pos x="53" y="17"/>
                    </a:cxn>
                    <a:cxn ang="0">
                      <a:pos x="53" y="27"/>
                    </a:cxn>
                    <a:cxn ang="0">
                      <a:pos x="53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38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7"/>
                      </a:lnTo>
                      <a:lnTo>
                        <a:pt x="53" y="17"/>
                      </a:lnTo>
                      <a:lnTo>
                        <a:pt x="53" y="17"/>
                      </a:lnTo>
                      <a:lnTo>
                        <a:pt x="53" y="27"/>
                      </a:lnTo>
                      <a:lnTo>
                        <a:pt x="53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38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9" name="Freeform 5611"/>
                <p:cNvSpPr>
                  <a:spLocks/>
                </p:cNvSpPr>
                <p:nvPr/>
              </p:nvSpPr>
              <p:spPr bwMode="auto">
                <a:xfrm>
                  <a:off x="5754999" y="2313443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7"/>
                    </a:cxn>
                    <a:cxn ang="0">
                      <a:pos x="53" y="17"/>
                    </a:cxn>
                    <a:cxn ang="0">
                      <a:pos x="53" y="17"/>
                    </a:cxn>
                    <a:cxn ang="0">
                      <a:pos x="53" y="27"/>
                    </a:cxn>
                    <a:cxn ang="0">
                      <a:pos x="53" y="37"/>
                    </a:cxn>
                    <a:cxn ang="0">
                      <a:pos x="45" y="45"/>
                    </a:cxn>
                    <a:cxn ang="0">
                      <a:pos x="38" y="50"/>
                    </a:cxn>
                    <a:cxn ang="0">
                      <a:pos x="38" y="50"/>
                    </a:cxn>
                    <a:cxn ang="0">
                      <a:pos x="25" y="52"/>
                    </a:cxn>
                    <a:cxn ang="0">
                      <a:pos x="18" y="50"/>
                    </a:cxn>
                    <a:cxn ang="0">
                      <a:pos x="8" y="45"/>
                    </a:cxn>
                    <a:cxn ang="0">
                      <a:pos x="3" y="35"/>
                    </a:cxn>
                    <a:cxn ang="0">
                      <a:pos x="3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10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7"/>
                      </a:lnTo>
                      <a:lnTo>
                        <a:pt x="53" y="17"/>
                      </a:lnTo>
                      <a:lnTo>
                        <a:pt x="53" y="17"/>
                      </a:lnTo>
                      <a:lnTo>
                        <a:pt x="53" y="27"/>
                      </a:lnTo>
                      <a:lnTo>
                        <a:pt x="53" y="37"/>
                      </a:lnTo>
                      <a:lnTo>
                        <a:pt x="45" y="45"/>
                      </a:lnTo>
                      <a:lnTo>
                        <a:pt x="38" y="50"/>
                      </a:lnTo>
                      <a:lnTo>
                        <a:pt x="38" y="50"/>
                      </a:lnTo>
                      <a:lnTo>
                        <a:pt x="25" y="52"/>
                      </a:lnTo>
                      <a:lnTo>
                        <a:pt x="18" y="50"/>
                      </a:lnTo>
                      <a:lnTo>
                        <a:pt x="8" y="4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10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0" name="Freeform 5612"/>
                <p:cNvSpPr>
                  <a:spLocks/>
                </p:cNvSpPr>
                <p:nvPr/>
              </p:nvSpPr>
              <p:spPr bwMode="auto">
                <a:xfrm>
                  <a:off x="5798799" y="224774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1" name="Freeform 5613"/>
                <p:cNvSpPr>
                  <a:spLocks/>
                </p:cNvSpPr>
                <p:nvPr/>
              </p:nvSpPr>
              <p:spPr bwMode="auto">
                <a:xfrm>
                  <a:off x="5798799" y="224774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2" name="Freeform 5614"/>
                <p:cNvSpPr>
                  <a:spLocks/>
                </p:cNvSpPr>
                <p:nvPr/>
              </p:nvSpPr>
              <p:spPr bwMode="auto">
                <a:xfrm>
                  <a:off x="5798799" y="2247744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7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7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3" name="Freeform 5615"/>
                <p:cNvSpPr>
                  <a:spLocks/>
                </p:cNvSpPr>
                <p:nvPr/>
              </p:nvSpPr>
              <p:spPr bwMode="auto">
                <a:xfrm>
                  <a:off x="5837906" y="215858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4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4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4" name="Freeform 5616"/>
                <p:cNvSpPr>
                  <a:spLocks/>
                </p:cNvSpPr>
                <p:nvPr/>
              </p:nvSpPr>
              <p:spPr bwMode="auto">
                <a:xfrm>
                  <a:off x="5837906" y="215858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4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4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5" name="Freeform 5617"/>
                <p:cNvSpPr>
                  <a:spLocks/>
                </p:cNvSpPr>
                <p:nvPr/>
              </p:nvSpPr>
              <p:spPr bwMode="auto">
                <a:xfrm>
                  <a:off x="5837906" y="2158580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17" y="2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4" y="7"/>
                    </a:cxn>
                    <a:cxn ang="0">
                      <a:pos x="49" y="17"/>
                    </a:cxn>
                    <a:cxn ang="0">
                      <a:pos x="49" y="17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2" y="44"/>
                    </a:cxn>
                    <a:cxn ang="0">
                      <a:pos x="34" y="49"/>
                    </a:cxn>
                    <a:cxn ang="0">
                      <a:pos x="34" y="49"/>
                    </a:cxn>
                    <a:cxn ang="0">
                      <a:pos x="24" y="52"/>
                    </a:cxn>
                    <a:cxn ang="0">
                      <a:pos x="14" y="49"/>
                    </a:cxn>
                    <a:cxn ang="0">
                      <a:pos x="4" y="44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7"/>
                    </a:cxn>
                    <a:cxn ang="0">
                      <a:pos x="17" y="2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52" h="52">
                      <a:moveTo>
                        <a:pt x="17" y="2"/>
                      </a:move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4" y="7"/>
                      </a:lnTo>
                      <a:lnTo>
                        <a:pt x="49" y="17"/>
                      </a:lnTo>
                      <a:lnTo>
                        <a:pt x="49" y="17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2" y="44"/>
                      </a:lnTo>
                      <a:lnTo>
                        <a:pt x="34" y="49"/>
                      </a:lnTo>
                      <a:lnTo>
                        <a:pt x="34" y="49"/>
                      </a:lnTo>
                      <a:lnTo>
                        <a:pt x="24" y="52"/>
                      </a:lnTo>
                      <a:lnTo>
                        <a:pt x="14" y="49"/>
                      </a:lnTo>
                      <a:lnTo>
                        <a:pt x="4" y="44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7"/>
                      </a:lnTo>
                      <a:lnTo>
                        <a:pt x="17" y="2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6" name="Freeform 5618"/>
                <p:cNvSpPr>
                  <a:spLocks/>
                </p:cNvSpPr>
                <p:nvPr/>
              </p:nvSpPr>
              <p:spPr bwMode="auto">
                <a:xfrm>
                  <a:off x="5867627" y="214293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7" name="Freeform 5619"/>
                <p:cNvSpPr>
                  <a:spLocks/>
                </p:cNvSpPr>
                <p:nvPr/>
              </p:nvSpPr>
              <p:spPr bwMode="auto">
                <a:xfrm>
                  <a:off x="5867627" y="214293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8" name="Freeform 5620"/>
                <p:cNvSpPr>
                  <a:spLocks/>
                </p:cNvSpPr>
                <p:nvPr/>
              </p:nvSpPr>
              <p:spPr bwMode="auto">
                <a:xfrm>
                  <a:off x="5867627" y="2142937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10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2" y="27"/>
                    </a:cxn>
                    <a:cxn ang="0">
                      <a:pos x="50" y="37"/>
                    </a:cxn>
                    <a:cxn ang="0">
                      <a:pos x="45" y="47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7"/>
                    </a:cxn>
                    <a:cxn ang="0">
                      <a:pos x="3" y="37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2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10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2" y="27"/>
                      </a:lnTo>
                      <a:lnTo>
                        <a:pt x="50" y="37"/>
                      </a:lnTo>
                      <a:lnTo>
                        <a:pt x="45" y="47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9" name="Freeform 5621"/>
                <p:cNvSpPr>
                  <a:spLocks/>
                </p:cNvSpPr>
                <p:nvPr/>
              </p:nvSpPr>
              <p:spPr bwMode="auto">
                <a:xfrm>
                  <a:off x="5744049" y="22508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0" name="Freeform 5622"/>
                <p:cNvSpPr>
                  <a:spLocks/>
                </p:cNvSpPr>
                <p:nvPr/>
              </p:nvSpPr>
              <p:spPr bwMode="auto">
                <a:xfrm>
                  <a:off x="5744049" y="22508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1" name="Freeform 5623"/>
                <p:cNvSpPr>
                  <a:spLocks/>
                </p:cNvSpPr>
                <p:nvPr/>
              </p:nvSpPr>
              <p:spPr bwMode="auto">
                <a:xfrm>
                  <a:off x="5744049" y="2250872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5" y="8"/>
                    </a:cxn>
                    <a:cxn ang="0">
                      <a:pos x="50" y="18"/>
                    </a:cxn>
                    <a:cxn ang="0">
                      <a:pos x="50" y="18"/>
                    </a:cxn>
                    <a:cxn ang="0">
                      <a:pos x="52" y="28"/>
                    </a:cxn>
                    <a:cxn ang="0">
                      <a:pos x="50" y="37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7" y="45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5" y="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28"/>
                      </a:lnTo>
                      <a:lnTo>
                        <a:pt x="50" y="37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7" y="4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8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2" name="Freeform 5624"/>
                <p:cNvSpPr>
                  <a:spLocks/>
                </p:cNvSpPr>
                <p:nvPr/>
              </p:nvSpPr>
              <p:spPr bwMode="auto">
                <a:xfrm>
                  <a:off x="5806620" y="220081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3" name="Freeform 5625"/>
                <p:cNvSpPr>
                  <a:spLocks/>
                </p:cNvSpPr>
                <p:nvPr/>
              </p:nvSpPr>
              <p:spPr bwMode="auto">
                <a:xfrm>
                  <a:off x="5806620" y="220081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4" name="Freeform 5626"/>
                <p:cNvSpPr>
                  <a:spLocks/>
                </p:cNvSpPr>
                <p:nvPr/>
              </p:nvSpPr>
              <p:spPr bwMode="auto">
                <a:xfrm>
                  <a:off x="5806620" y="2200815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44" y="7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2" y="27"/>
                    </a:cxn>
                    <a:cxn ang="0">
                      <a:pos x="49" y="37"/>
                    </a:cxn>
                    <a:cxn ang="0">
                      <a:pos x="44" y="45"/>
                    </a:cxn>
                    <a:cxn ang="0">
                      <a:pos x="34" y="50"/>
                    </a:cxn>
                    <a:cxn ang="0">
                      <a:pos x="34" y="50"/>
                    </a:cxn>
                    <a:cxn ang="0">
                      <a:pos x="24" y="52"/>
                    </a:cxn>
                    <a:cxn ang="0">
                      <a:pos x="15" y="50"/>
                    </a:cxn>
                    <a:cxn ang="0">
                      <a:pos x="7" y="42"/>
                    </a:cxn>
                    <a:cxn ang="0">
                      <a:pos x="2" y="35"/>
                    </a:cxn>
                    <a:cxn ang="0">
                      <a:pos x="2" y="35"/>
                    </a:cxn>
                    <a:cxn ang="0">
                      <a:pos x="0" y="25"/>
                    </a:cxn>
                    <a:cxn ang="0">
                      <a:pos x="2" y="15"/>
                    </a:cxn>
                    <a:cxn ang="0">
                      <a:pos x="7" y="5"/>
                    </a:cxn>
                    <a:cxn ang="0">
                      <a:pos x="17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52" h="52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4" y="7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2" y="27"/>
                      </a:lnTo>
                      <a:lnTo>
                        <a:pt x="49" y="37"/>
                      </a:lnTo>
                      <a:lnTo>
                        <a:pt x="44" y="45"/>
                      </a:lnTo>
                      <a:lnTo>
                        <a:pt x="34" y="50"/>
                      </a:lnTo>
                      <a:lnTo>
                        <a:pt x="34" y="50"/>
                      </a:lnTo>
                      <a:lnTo>
                        <a:pt x="24" y="52"/>
                      </a:lnTo>
                      <a:lnTo>
                        <a:pt x="15" y="50"/>
                      </a:lnTo>
                      <a:lnTo>
                        <a:pt x="7" y="42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25"/>
                      </a:lnTo>
                      <a:lnTo>
                        <a:pt x="2" y="15"/>
                      </a:lnTo>
                      <a:lnTo>
                        <a:pt x="7" y="5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5" name="Freeform 5627"/>
                <p:cNvSpPr>
                  <a:spLocks/>
                </p:cNvSpPr>
                <p:nvPr/>
              </p:nvSpPr>
              <p:spPr bwMode="auto">
                <a:xfrm>
                  <a:off x="5697120" y="23134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EB24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6" name="Freeform 5628"/>
                <p:cNvSpPr>
                  <a:spLocks/>
                </p:cNvSpPr>
                <p:nvPr/>
              </p:nvSpPr>
              <p:spPr bwMode="auto">
                <a:xfrm>
                  <a:off x="5697120" y="23134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7" name="Freeform 5629"/>
                <p:cNvSpPr>
                  <a:spLocks/>
                </p:cNvSpPr>
                <p:nvPr/>
              </p:nvSpPr>
              <p:spPr bwMode="auto">
                <a:xfrm>
                  <a:off x="5697120" y="2313443"/>
                  <a:ext cx="81343" cy="8134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8" y="0"/>
                    </a:cxn>
                    <a:cxn ang="0">
                      <a:pos x="27" y="0"/>
                    </a:cxn>
                    <a:cxn ang="0">
                      <a:pos x="37" y="2"/>
                    </a:cxn>
                    <a:cxn ang="0">
                      <a:pos x="45" y="7"/>
                    </a:cxn>
                    <a:cxn ang="0">
                      <a:pos x="50" y="15"/>
                    </a:cxn>
                    <a:cxn ang="0">
                      <a:pos x="50" y="15"/>
                    </a:cxn>
                    <a:cxn ang="0">
                      <a:pos x="52" y="27"/>
                    </a:cxn>
                    <a:cxn ang="0">
                      <a:pos x="50" y="35"/>
                    </a:cxn>
                    <a:cxn ang="0">
                      <a:pos x="45" y="45"/>
                    </a:cxn>
                    <a:cxn ang="0">
                      <a:pos x="35" y="50"/>
                    </a:cxn>
                    <a:cxn ang="0">
                      <a:pos x="35" y="50"/>
                    </a:cxn>
                    <a:cxn ang="0">
                      <a:pos x="25" y="52"/>
                    </a:cxn>
                    <a:cxn ang="0">
                      <a:pos x="15" y="50"/>
                    </a:cxn>
                    <a:cxn ang="0">
                      <a:pos x="8" y="42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3" y="15"/>
                    </a:cxn>
                    <a:cxn ang="0">
                      <a:pos x="8" y="5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2" h="52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7" y="2"/>
                      </a:lnTo>
                      <a:lnTo>
                        <a:pt x="45" y="7"/>
                      </a:lnTo>
                      <a:lnTo>
                        <a:pt x="50" y="15"/>
                      </a:lnTo>
                      <a:lnTo>
                        <a:pt x="50" y="15"/>
                      </a:lnTo>
                      <a:lnTo>
                        <a:pt x="52" y="27"/>
                      </a:lnTo>
                      <a:lnTo>
                        <a:pt x="50" y="35"/>
                      </a:lnTo>
                      <a:lnTo>
                        <a:pt x="45" y="45"/>
                      </a:lnTo>
                      <a:lnTo>
                        <a:pt x="35" y="50"/>
                      </a:lnTo>
                      <a:lnTo>
                        <a:pt x="35" y="50"/>
                      </a:lnTo>
                      <a:lnTo>
                        <a:pt x="25" y="52"/>
                      </a:lnTo>
                      <a:lnTo>
                        <a:pt x="15" y="50"/>
                      </a:lnTo>
                      <a:lnTo>
                        <a:pt x="8" y="42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3" y="15"/>
                      </a:lnTo>
                      <a:lnTo>
                        <a:pt x="8" y="5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8" name="Freeform 5630"/>
                <p:cNvSpPr>
                  <a:spLocks/>
                </p:cNvSpPr>
                <p:nvPr/>
              </p:nvSpPr>
              <p:spPr bwMode="auto">
                <a:xfrm>
                  <a:off x="5642370" y="2376015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F6A7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9" name="Freeform 5631"/>
                <p:cNvSpPr>
                  <a:spLocks/>
                </p:cNvSpPr>
                <p:nvPr/>
              </p:nvSpPr>
              <p:spPr bwMode="auto">
                <a:xfrm>
                  <a:off x="5642370" y="2376015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0" name="Freeform 5632"/>
                <p:cNvSpPr>
                  <a:spLocks/>
                </p:cNvSpPr>
                <p:nvPr/>
              </p:nvSpPr>
              <p:spPr bwMode="auto">
                <a:xfrm>
                  <a:off x="5642370" y="2376015"/>
                  <a:ext cx="82907" cy="81343"/>
                </a:xfrm>
                <a:custGeom>
                  <a:avLst/>
                  <a:gdLst/>
                  <a:ahLst/>
                  <a:cxnLst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5" y="7"/>
                    </a:cxn>
                    <a:cxn ang="0">
                      <a:pos x="50" y="17"/>
                    </a:cxn>
                    <a:cxn ang="0">
                      <a:pos x="50" y="17"/>
                    </a:cxn>
                    <a:cxn ang="0">
                      <a:pos x="53" y="27"/>
                    </a:cxn>
                    <a:cxn ang="0">
                      <a:pos x="50" y="37"/>
                    </a:cxn>
                    <a:cxn ang="0">
                      <a:pos x="45" y="44"/>
                    </a:cxn>
                    <a:cxn ang="0">
                      <a:pos x="35" y="52"/>
                    </a:cxn>
                    <a:cxn ang="0">
                      <a:pos x="35" y="52"/>
                    </a:cxn>
                    <a:cxn ang="0">
                      <a:pos x="25" y="52"/>
                    </a:cxn>
                    <a:cxn ang="0">
                      <a:pos x="15" y="49"/>
                    </a:cxn>
                    <a:cxn ang="0">
                      <a:pos x="8" y="44"/>
                    </a:cxn>
                    <a:cxn ang="0">
                      <a:pos x="3" y="34"/>
                    </a:cxn>
                    <a:cxn ang="0">
                      <a:pos x="3" y="34"/>
                    </a:cxn>
                    <a:cxn ang="0">
                      <a:pos x="0" y="24"/>
                    </a:cxn>
                    <a:cxn ang="0">
                      <a:pos x="3" y="15"/>
                    </a:cxn>
                    <a:cxn ang="0">
                      <a:pos x="8" y="7"/>
                    </a:cxn>
                    <a:cxn ang="0">
                      <a:pos x="18" y="2"/>
                    </a:cxn>
                    <a:cxn ang="0">
                      <a:pos x="18" y="2"/>
                    </a:cxn>
                  </a:cxnLst>
                  <a:rect l="0" t="0" r="r" b="b"/>
                  <a:pathLst>
                    <a:path w="53" h="52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5" y="7"/>
                      </a:lnTo>
                      <a:lnTo>
                        <a:pt x="50" y="17"/>
                      </a:lnTo>
                      <a:lnTo>
                        <a:pt x="50" y="17"/>
                      </a:lnTo>
                      <a:lnTo>
                        <a:pt x="53" y="27"/>
                      </a:lnTo>
                      <a:lnTo>
                        <a:pt x="50" y="37"/>
                      </a:lnTo>
                      <a:lnTo>
                        <a:pt x="45" y="44"/>
                      </a:lnTo>
                      <a:lnTo>
                        <a:pt x="35" y="52"/>
                      </a:lnTo>
                      <a:lnTo>
                        <a:pt x="35" y="52"/>
                      </a:lnTo>
                      <a:lnTo>
                        <a:pt x="25" y="52"/>
                      </a:lnTo>
                      <a:lnTo>
                        <a:pt x="15" y="49"/>
                      </a:lnTo>
                      <a:lnTo>
                        <a:pt x="8" y="44"/>
                      </a:lnTo>
                      <a:lnTo>
                        <a:pt x="3" y="34"/>
                      </a:lnTo>
                      <a:lnTo>
                        <a:pt x="3" y="34"/>
                      </a:lnTo>
                      <a:lnTo>
                        <a:pt x="0" y="24"/>
                      </a:lnTo>
                      <a:lnTo>
                        <a:pt x="3" y="15"/>
                      </a:lnTo>
                      <a:lnTo>
                        <a:pt x="8" y="7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F0A0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1" name="Freeform 5633"/>
                <p:cNvSpPr>
                  <a:spLocks/>
                </p:cNvSpPr>
                <p:nvPr/>
              </p:nvSpPr>
              <p:spPr bwMode="auto">
                <a:xfrm>
                  <a:off x="5557899" y="2437022"/>
                  <a:ext cx="136093" cy="140785"/>
                </a:xfrm>
                <a:custGeom>
                  <a:avLst/>
                  <a:gdLst/>
                  <a:ahLst/>
                  <a:cxnLst>
                    <a:cxn ang="0">
                      <a:pos x="77" y="85"/>
                    </a:cxn>
                    <a:cxn ang="0">
                      <a:pos x="77" y="85"/>
                    </a:cxn>
                    <a:cxn ang="0">
                      <a:pos x="72" y="87"/>
                    </a:cxn>
                    <a:cxn ang="0">
                      <a:pos x="64" y="90"/>
                    </a:cxn>
                    <a:cxn ang="0">
                      <a:pos x="57" y="90"/>
                    </a:cxn>
                    <a:cxn ang="0">
                      <a:pos x="50" y="90"/>
                    </a:cxn>
                    <a:cxn ang="0">
                      <a:pos x="35" y="82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7" y="52"/>
                    </a:cxn>
                    <a:cxn ang="0">
                      <a:pos x="0" y="35"/>
                    </a:cxn>
                    <a:cxn ang="0">
                      <a:pos x="0" y="28"/>
                    </a:cxn>
                    <a:cxn ang="0">
                      <a:pos x="2" y="20"/>
                    </a:cxn>
                    <a:cxn ang="0">
                      <a:pos x="5" y="13"/>
                    </a:cxn>
                    <a:cxn ang="0">
                      <a:pos x="7" y="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0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52" y="10"/>
                    </a:cxn>
                    <a:cxn ang="0">
                      <a:pos x="67" y="23"/>
                    </a:cxn>
                    <a:cxn ang="0">
                      <a:pos x="67" y="23"/>
                    </a:cxn>
                    <a:cxn ang="0">
                      <a:pos x="79" y="40"/>
                    </a:cxn>
                    <a:cxn ang="0">
                      <a:pos x="84" y="57"/>
                    </a:cxn>
                    <a:cxn ang="0">
                      <a:pos x="87" y="65"/>
                    </a:cxn>
                    <a:cxn ang="0">
                      <a:pos x="84" y="72"/>
                    </a:cxn>
                    <a:cxn ang="0">
                      <a:pos x="82" y="80"/>
                    </a:cxn>
                    <a:cxn ang="0">
                      <a:pos x="77" y="85"/>
                    </a:cxn>
                  </a:cxnLst>
                  <a:rect l="0" t="0" r="r" b="b"/>
                  <a:pathLst>
                    <a:path w="87" h="90">
                      <a:moveTo>
                        <a:pt x="77" y="85"/>
                      </a:moveTo>
                      <a:lnTo>
                        <a:pt x="77" y="85"/>
                      </a:lnTo>
                      <a:lnTo>
                        <a:pt x="72" y="87"/>
                      </a:lnTo>
                      <a:lnTo>
                        <a:pt x="64" y="90"/>
                      </a:lnTo>
                      <a:lnTo>
                        <a:pt x="57" y="90"/>
                      </a:lnTo>
                      <a:lnTo>
                        <a:pt x="50" y="90"/>
                      </a:lnTo>
                      <a:lnTo>
                        <a:pt x="35" y="82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7" y="52"/>
                      </a:lnTo>
                      <a:lnTo>
                        <a:pt x="0" y="35"/>
                      </a:lnTo>
                      <a:lnTo>
                        <a:pt x="0" y="28"/>
                      </a:lnTo>
                      <a:lnTo>
                        <a:pt x="2" y="20"/>
                      </a:lnTo>
                      <a:lnTo>
                        <a:pt x="5" y="13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0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52" y="10"/>
                      </a:lnTo>
                      <a:lnTo>
                        <a:pt x="67" y="23"/>
                      </a:lnTo>
                      <a:lnTo>
                        <a:pt x="67" y="23"/>
                      </a:lnTo>
                      <a:lnTo>
                        <a:pt x="79" y="40"/>
                      </a:lnTo>
                      <a:lnTo>
                        <a:pt x="84" y="57"/>
                      </a:lnTo>
                      <a:lnTo>
                        <a:pt x="87" y="65"/>
                      </a:lnTo>
                      <a:lnTo>
                        <a:pt x="84" y="72"/>
                      </a:lnTo>
                      <a:lnTo>
                        <a:pt x="82" y="80"/>
                      </a:lnTo>
                      <a:lnTo>
                        <a:pt x="77" y="85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2" name="Freeform 5634"/>
                <p:cNvSpPr>
                  <a:spLocks/>
                </p:cNvSpPr>
                <p:nvPr/>
              </p:nvSpPr>
              <p:spPr bwMode="auto">
                <a:xfrm>
                  <a:off x="5557899" y="2437022"/>
                  <a:ext cx="136093" cy="140785"/>
                </a:xfrm>
                <a:custGeom>
                  <a:avLst/>
                  <a:gdLst/>
                  <a:ahLst/>
                  <a:cxnLst>
                    <a:cxn ang="0">
                      <a:pos x="77" y="85"/>
                    </a:cxn>
                    <a:cxn ang="0">
                      <a:pos x="77" y="85"/>
                    </a:cxn>
                    <a:cxn ang="0">
                      <a:pos x="72" y="87"/>
                    </a:cxn>
                    <a:cxn ang="0">
                      <a:pos x="64" y="90"/>
                    </a:cxn>
                    <a:cxn ang="0">
                      <a:pos x="57" y="90"/>
                    </a:cxn>
                    <a:cxn ang="0">
                      <a:pos x="50" y="90"/>
                    </a:cxn>
                    <a:cxn ang="0">
                      <a:pos x="35" y="82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7" y="52"/>
                    </a:cxn>
                    <a:cxn ang="0">
                      <a:pos x="0" y="35"/>
                    </a:cxn>
                    <a:cxn ang="0">
                      <a:pos x="0" y="28"/>
                    </a:cxn>
                    <a:cxn ang="0">
                      <a:pos x="2" y="20"/>
                    </a:cxn>
                    <a:cxn ang="0">
                      <a:pos x="5" y="13"/>
                    </a:cxn>
                    <a:cxn ang="0">
                      <a:pos x="7" y="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0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52" y="10"/>
                    </a:cxn>
                    <a:cxn ang="0">
                      <a:pos x="67" y="23"/>
                    </a:cxn>
                    <a:cxn ang="0">
                      <a:pos x="67" y="23"/>
                    </a:cxn>
                    <a:cxn ang="0">
                      <a:pos x="79" y="40"/>
                    </a:cxn>
                    <a:cxn ang="0">
                      <a:pos x="84" y="57"/>
                    </a:cxn>
                    <a:cxn ang="0">
                      <a:pos x="87" y="65"/>
                    </a:cxn>
                    <a:cxn ang="0">
                      <a:pos x="84" y="72"/>
                    </a:cxn>
                    <a:cxn ang="0">
                      <a:pos x="82" y="80"/>
                    </a:cxn>
                    <a:cxn ang="0">
                      <a:pos x="77" y="85"/>
                    </a:cxn>
                  </a:cxnLst>
                  <a:rect l="0" t="0" r="r" b="b"/>
                  <a:pathLst>
                    <a:path w="87" h="90">
                      <a:moveTo>
                        <a:pt x="77" y="85"/>
                      </a:moveTo>
                      <a:lnTo>
                        <a:pt x="77" y="85"/>
                      </a:lnTo>
                      <a:lnTo>
                        <a:pt x="72" y="87"/>
                      </a:lnTo>
                      <a:lnTo>
                        <a:pt x="64" y="90"/>
                      </a:lnTo>
                      <a:lnTo>
                        <a:pt x="57" y="90"/>
                      </a:lnTo>
                      <a:lnTo>
                        <a:pt x="50" y="90"/>
                      </a:lnTo>
                      <a:lnTo>
                        <a:pt x="35" y="82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7" y="52"/>
                      </a:lnTo>
                      <a:lnTo>
                        <a:pt x="0" y="35"/>
                      </a:lnTo>
                      <a:lnTo>
                        <a:pt x="0" y="28"/>
                      </a:lnTo>
                      <a:lnTo>
                        <a:pt x="2" y="20"/>
                      </a:lnTo>
                      <a:lnTo>
                        <a:pt x="5" y="13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0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52" y="10"/>
                      </a:lnTo>
                      <a:lnTo>
                        <a:pt x="67" y="23"/>
                      </a:lnTo>
                      <a:lnTo>
                        <a:pt x="67" y="23"/>
                      </a:lnTo>
                      <a:lnTo>
                        <a:pt x="79" y="40"/>
                      </a:lnTo>
                      <a:lnTo>
                        <a:pt x="84" y="57"/>
                      </a:lnTo>
                      <a:lnTo>
                        <a:pt x="87" y="65"/>
                      </a:lnTo>
                      <a:lnTo>
                        <a:pt x="84" y="72"/>
                      </a:lnTo>
                      <a:lnTo>
                        <a:pt x="82" y="80"/>
                      </a:lnTo>
                      <a:lnTo>
                        <a:pt x="77" y="85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3" name="Freeform 5635"/>
                <p:cNvSpPr>
                  <a:spLocks/>
                </p:cNvSpPr>
                <p:nvPr/>
              </p:nvSpPr>
              <p:spPr bwMode="auto">
                <a:xfrm>
                  <a:off x="5557899" y="2437022"/>
                  <a:ext cx="136093" cy="140785"/>
                </a:xfrm>
                <a:custGeom>
                  <a:avLst/>
                  <a:gdLst/>
                  <a:ahLst/>
                  <a:cxnLst>
                    <a:cxn ang="0">
                      <a:pos x="77" y="85"/>
                    </a:cxn>
                    <a:cxn ang="0">
                      <a:pos x="77" y="85"/>
                    </a:cxn>
                    <a:cxn ang="0">
                      <a:pos x="72" y="87"/>
                    </a:cxn>
                    <a:cxn ang="0">
                      <a:pos x="64" y="90"/>
                    </a:cxn>
                    <a:cxn ang="0">
                      <a:pos x="57" y="90"/>
                    </a:cxn>
                    <a:cxn ang="0">
                      <a:pos x="50" y="90"/>
                    </a:cxn>
                    <a:cxn ang="0">
                      <a:pos x="35" y="82"/>
                    </a:cxn>
                    <a:cxn ang="0">
                      <a:pos x="17" y="67"/>
                    </a:cxn>
                    <a:cxn ang="0">
                      <a:pos x="17" y="67"/>
                    </a:cxn>
                    <a:cxn ang="0">
                      <a:pos x="7" y="52"/>
                    </a:cxn>
                    <a:cxn ang="0">
                      <a:pos x="0" y="35"/>
                    </a:cxn>
                    <a:cxn ang="0">
                      <a:pos x="0" y="28"/>
                    </a:cxn>
                    <a:cxn ang="0">
                      <a:pos x="2" y="20"/>
                    </a:cxn>
                    <a:cxn ang="0">
                      <a:pos x="5" y="13"/>
                    </a:cxn>
                    <a:cxn ang="0">
                      <a:pos x="7" y="8"/>
                    </a:cxn>
                    <a:cxn ang="0">
                      <a:pos x="7" y="8"/>
                    </a:cxn>
                    <a:cxn ang="0">
                      <a:pos x="15" y="3"/>
                    </a:cxn>
                    <a:cxn ang="0">
                      <a:pos x="20" y="3"/>
                    </a:cxn>
                    <a:cxn ang="0">
                      <a:pos x="27" y="0"/>
                    </a:cxn>
                    <a:cxn ang="0">
                      <a:pos x="37" y="3"/>
                    </a:cxn>
                    <a:cxn ang="0">
                      <a:pos x="52" y="10"/>
                    </a:cxn>
                    <a:cxn ang="0">
                      <a:pos x="67" y="23"/>
                    </a:cxn>
                    <a:cxn ang="0">
                      <a:pos x="67" y="23"/>
                    </a:cxn>
                    <a:cxn ang="0">
                      <a:pos x="79" y="40"/>
                    </a:cxn>
                    <a:cxn ang="0">
                      <a:pos x="84" y="57"/>
                    </a:cxn>
                    <a:cxn ang="0">
                      <a:pos x="87" y="65"/>
                    </a:cxn>
                    <a:cxn ang="0">
                      <a:pos x="84" y="72"/>
                    </a:cxn>
                    <a:cxn ang="0">
                      <a:pos x="82" y="80"/>
                    </a:cxn>
                    <a:cxn ang="0">
                      <a:pos x="77" y="85"/>
                    </a:cxn>
                    <a:cxn ang="0">
                      <a:pos x="77" y="85"/>
                    </a:cxn>
                  </a:cxnLst>
                  <a:rect l="0" t="0" r="r" b="b"/>
                  <a:pathLst>
                    <a:path w="87" h="90">
                      <a:moveTo>
                        <a:pt x="77" y="85"/>
                      </a:moveTo>
                      <a:lnTo>
                        <a:pt x="77" y="85"/>
                      </a:lnTo>
                      <a:lnTo>
                        <a:pt x="72" y="87"/>
                      </a:lnTo>
                      <a:lnTo>
                        <a:pt x="64" y="90"/>
                      </a:lnTo>
                      <a:lnTo>
                        <a:pt x="57" y="90"/>
                      </a:lnTo>
                      <a:lnTo>
                        <a:pt x="50" y="90"/>
                      </a:lnTo>
                      <a:lnTo>
                        <a:pt x="35" y="82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7" y="52"/>
                      </a:lnTo>
                      <a:lnTo>
                        <a:pt x="0" y="35"/>
                      </a:lnTo>
                      <a:lnTo>
                        <a:pt x="0" y="28"/>
                      </a:lnTo>
                      <a:lnTo>
                        <a:pt x="2" y="20"/>
                      </a:lnTo>
                      <a:lnTo>
                        <a:pt x="5" y="13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15" y="3"/>
                      </a:lnTo>
                      <a:lnTo>
                        <a:pt x="20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52" y="10"/>
                      </a:lnTo>
                      <a:lnTo>
                        <a:pt x="67" y="23"/>
                      </a:lnTo>
                      <a:lnTo>
                        <a:pt x="67" y="23"/>
                      </a:lnTo>
                      <a:lnTo>
                        <a:pt x="79" y="40"/>
                      </a:lnTo>
                      <a:lnTo>
                        <a:pt x="84" y="57"/>
                      </a:lnTo>
                      <a:lnTo>
                        <a:pt x="87" y="65"/>
                      </a:lnTo>
                      <a:lnTo>
                        <a:pt x="84" y="72"/>
                      </a:lnTo>
                      <a:lnTo>
                        <a:pt x="82" y="80"/>
                      </a:lnTo>
                      <a:lnTo>
                        <a:pt x="77" y="85"/>
                      </a:lnTo>
                      <a:lnTo>
                        <a:pt x="77" y="85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" name="Freeform 5636"/>
                <p:cNvSpPr>
                  <a:spLocks/>
                </p:cNvSpPr>
                <p:nvPr/>
              </p:nvSpPr>
              <p:spPr bwMode="auto">
                <a:xfrm>
                  <a:off x="5584492" y="2410429"/>
                  <a:ext cx="136093" cy="136092"/>
                </a:xfrm>
                <a:custGeom>
                  <a:avLst/>
                  <a:gdLst/>
                  <a:ahLst/>
                  <a:cxnLst>
                    <a:cxn ang="0">
                      <a:pos x="80" y="82"/>
                    </a:cxn>
                    <a:cxn ang="0">
                      <a:pos x="80" y="82"/>
                    </a:cxn>
                    <a:cxn ang="0">
                      <a:pos x="75" y="87"/>
                    </a:cxn>
                    <a:cxn ang="0">
                      <a:pos x="67" y="87"/>
                    </a:cxn>
                    <a:cxn ang="0">
                      <a:pos x="60" y="87"/>
                    </a:cxn>
                    <a:cxn ang="0">
                      <a:pos x="52" y="87"/>
                    </a:cxn>
                    <a:cxn ang="0">
                      <a:pos x="35" y="79"/>
                    </a:cxn>
                    <a:cxn ang="0">
                      <a:pos x="20" y="67"/>
                    </a:cxn>
                    <a:cxn ang="0">
                      <a:pos x="20" y="67"/>
                    </a:cxn>
                    <a:cxn ang="0">
                      <a:pos x="8" y="50"/>
                    </a:cxn>
                    <a:cxn ang="0">
                      <a:pos x="3" y="32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5" y="10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15" y="2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0"/>
                    </a:cxn>
                    <a:cxn ang="0">
                      <a:pos x="55" y="7"/>
                    </a:cxn>
                    <a:cxn ang="0">
                      <a:pos x="70" y="20"/>
                    </a:cxn>
                    <a:cxn ang="0">
                      <a:pos x="70" y="20"/>
                    </a:cxn>
                    <a:cxn ang="0">
                      <a:pos x="82" y="37"/>
                    </a:cxn>
                    <a:cxn ang="0">
                      <a:pos x="87" y="55"/>
                    </a:cxn>
                    <a:cxn ang="0">
                      <a:pos x="87" y="62"/>
                    </a:cxn>
                    <a:cxn ang="0">
                      <a:pos x="87" y="69"/>
                    </a:cxn>
                    <a:cxn ang="0">
                      <a:pos x="85" y="77"/>
                    </a:cxn>
                    <a:cxn ang="0">
                      <a:pos x="80" y="82"/>
                    </a:cxn>
                  </a:cxnLst>
                  <a:rect l="0" t="0" r="r" b="b"/>
                  <a:pathLst>
                    <a:path w="87" h="87">
                      <a:moveTo>
                        <a:pt x="80" y="82"/>
                      </a:moveTo>
                      <a:lnTo>
                        <a:pt x="80" y="82"/>
                      </a:lnTo>
                      <a:lnTo>
                        <a:pt x="75" y="87"/>
                      </a:lnTo>
                      <a:lnTo>
                        <a:pt x="67" y="87"/>
                      </a:lnTo>
                      <a:lnTo>
                        <a:pt x="60" y="87"/>
                      </a:lnTo>
                      <a:lnTo>
                        <a:pt x="52" y="87"/>
                      </a:lnTo>
                      <a:lnTo>
                        <a:pt x="35" y="79"/>
                      </a:lnTo>
                      <a:lnTo>
                        <a:pt x="20" y="67"/>
                      </a:lnTo>
                      <a:lnTo>
                        <a:pt x="20" y="67"/>
                      </a:lnTo>
                      <a:lnTo>
                        <a:pt x="8" y="50"/>
                      </a:lnTo>
                      <a:lnTo>
                        <a:pt x="3" y="32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5" y="2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0"/>
                      </a:lnTo>
                      <a:lnTo>
                        <a:pt x="55" y="7"/>
                      </a:lnTo>
                      <a:lnTo>
                        <a:pt x="70" y="20"/>
                      </a:lnTo>
                      <a:lnTo>
                        <a:pt x="70" y="20"/>
                      </a:lnTo>
                      <a:lnTo>
                        <a:pt x="82" y="37"/>
                      </a:lnTo>
                      <a:lnTo>
                        <a:pt x="87" y="55"/>
                      </a:lnTo>
                      <a:lnTo>
                        <a:pt x="87" y="62"/>
                      </a:lnTo>
                      <a:lnTo>
                        <a:pt x="87" y="69"/>
                      </a:lnTo>
                      <a:lnTo>
                        <a:pt x="85" y="77"/>
                      </a:lnTo>
                      <a:lnTo>
                        <a:pt x="80" y="82"/>
                      </a:lnTo>
                      <a:close/>
                    </a:path>
                  </a:pathLst>
                </a:custGeom>
                <a:solidFill>
                  <a:srgbClr val="27B1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5" name="Freeform 5637"/>
                <p:cNvSpPr>
                  <a:spLocks/>
                </p:cNvSpPr>
                <p:nvPr/>
              </p:nvSpPr>
              <p:spPr bwMode="auto">
                <a:xfrm>
                  <a:off x="5584492" y="2410429"/>
                  <a:ext cx="136093" cy="136092"/>
                </a:xfrm>
                <a:custGeom>
                  <a:avLst/>
                  <a:gdLst/>
                  <a:ahLst/>
                  <a:cxnLst>
                    <a:cxn ang="0">
                      <a:pos x="80" y="82"/>
                    </a:cxn>
                    <a:cxn ang="0">
                      <a:pos x="80" y="82"/>
                    </a:cxn>
                    <a:cxn ang="0">
                      <a:pos x="75" y="87"/>
                    </a:cxn>
                    <a:cxn ang="0">
                      <a:pos x="67" y="87"/>
                    </a:cxn>
                    <a:cxn ang="0">
                      <a:pos x="60" y="87"/>
                    </a:cxn>
                    <a:cxn ang="0">
                      <a:pos x="52" y="87"/>
                    </a:cxn>
                    <a:cxn ang="0">
                      <a:pos x="35" y="79"/>
                    </a:cxn>
                    <a:cxn ang="0">
                      <a:pos x="20" y="67"/>
                    </a:cxn>
                    <a:cxn ang="0">
                      <a:pos x="20" y="67"/>
                    </a:cxn>
                    <a:cxn ang="0">
                      <a:pos x="8" y="50"/>
                    </a:cxn>
                    <a:cxn ang="0">
                      <a:pos x="3" y="32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5" y="10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15" y="2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0"/>
                    </a:cxn>
                    <a:cxn ang="0">
                      <a:pos x="55" y="7"/>
                    </a:cxn>
                    <a:cxn ang="0">
                      <a:pos x="70" y="20"/>
                    </a:cxn>
                    <a:cxn ang="0">
                      <a:pos x="70" y="20"/>
                    </a:cxn>
                    <a:cxn ang="0">
                      <a:pos x="82" y="37"/>
                    </a:cxn>
                    <a:cxn ang="0">
                      <a:pos x="87" y="55"/>
                    </a:cxn>
                    <a:cxn ang="0">
                      <a:pos x="87" y="62"/>
                    </a:cxn>
                    <a:cxn ang="0">
                      <a:pos x="87" y="69"/>
                    </a:cxn>
                    <a:cxn ang="0">
                      <a:pos x="85" y="77"/>
                    </a:cxn>
                    <a:cxn ang="0">
                      <a:pos x="80" y="82"/>
                    </a:cxn>
                  </a:cxnLst>
                  <a:rect l="0" t="0" r="r" b="b"/>
                  <a:pathLst>
                    <a:path w="87" h="87">
                      <a:moveTo>
                        <a:pt x="80" y="82"/>
                      </a:moveTo>
                      <a:lnTo>
                        <a:pt x="80" y="82"/>
                      </a:lnTo>
                      <a:lnTo>
                        <a:pt x="75" y="87"/>
                      </a:lnTo>
                      <a:lnTo>
                        <a:pt x="67" y="87"/>
                      </a:lnTo>
                      <a:lnTo>
                        <a:pt x="60" y="87"/>
                      </a:lnTo>
                      <a:lnTo>
                        <a:pt x="52" y="87"/>
                      </a:lnTo>
                      <a:lnTo>
                        <a:pt x="35" y="79"/>
                      </a:lnTo>
                      <a:lnTo>
                        <a:pt x="20" y="67"/>
                      </a:lnTo>
                      <a:lnTo>
                        <a:pt x="20" y="67"/>
                      </a:lnTo>
                      <a:lnTo>
                        <a:pt x="8" y="50"/>
                      </a:lnTo>
                      <a:lnTo>
                        <a:pt x="3" y="32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5" y="2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0"/>
                      </a:lnTo>
                      <a:lnTo>
                        <a:pt x="55" y="7"/>
                      </a:lnTo>
                      <a:lnTo>
                        <a:pt x="70" y="20"/>
                      </a:lnTo>
                      <a:lnTo>
                        <a:pt x="70" y="20"/>
                      </a:lnTo>
                      <a:lnTo>
                        <a:pt x="82" y="37"/>
                      </a:lnTo>
                      <a:lnTo>
                        <a:pt x="87" y="55"/>
                      </a:lnTo>
                      <a:lnTo>
                        <a:pt x="87" y="62"/>
                      </a:lnTo>
                      <a:lnTo>
                        <a:pt x="87" y="69"/>
                      </a:lnTo>
                      <a:lnTo>
                        <a:pt x="85" y="77"/>
                      </a:lnTo>
                      <a:lnTo>
                        <a:pt x="80" y="8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6" name="Freeform 5638"/>
                <p:cNvSpPr>
                  <a:spLocks/>
                </p:cNvSpPr>
                <p:nvPr/>
              </p:nvSpPr>
              <p:spPr bwMode="auto">
                <a:xfrm>
                  <a:off x="5584492" y="2410429"/>
                  <a:ext cx="136093" cy="136092"/>
                </a:xfrm>
                <a:custGeom>
                  <a:avLst/>
                  <a:gdLst/>
                  <a:ahLst/>
                  <a:cxnLst>
                    <a:cxn ang="0">
                      <a:pos x="80" y="82"/>
                    </a:cxn>
                    <a:cxn ang="0">
                      <a:pos x="80" y="82"/>
                    </a:cxn>
                    <a:cxn ang="0">
                      <a:pos x="75" y="87"/>
                    </a:cxn>
                    <a:cxn ang="0">
                      <a:pos x="67" y="87"/>
                    </a:cxn>
                    <a:cxn ang="0">
                      <a:pos x="60" y="87"/>
                    </a:cxn>
                    <a:cxn ang="0">
                      <a:pos x="52" y="87"/>
                    </a:cxn>
                    <a:cxn ang="0">
                      <a:pos x="35" y="79"/>
                    </a:cxn>
                    <a:cxn ang="0">
                      <a:pos x="20" y="67"/>
                    </a:cxn>
                    <a:cxn ang="0">
                      <a:pos x="20" y="67"/>
                    </a:cxn>
                    <a:cxn ang="0">
                      <a:pos x="8" y="50"/>
                    </a:cxn>
                    <a:cxn ang="0">
                      <a:pos x="3" y="32"/>
                    </a:cxn>
                    <a:cxn ang="0">
                      <a:pos x="0" y="25"/>
                    </a:cxn>
                    <a:cxn ang="0">
                      <a:pos x="3" y="17"/>
                    </a:cxn>
                    <a:cxn ang="0">
                      <a:pos x="5" y="10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15" y="2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0"/>
                    </a:cxn>
                    <a:cxn ang="0">
                      <a:pos x="55" y="7"/>
                    </a:cxn>
                    <a:cxn ang="0">
                      <a:pos x="70" y="20"/>
                    </a:cxn>
                    <a:cxn ang="0">
                      <a:pos x="70" y="20"/>
                    </a:cxn>
                    <a:cxn ang="0">
                      <a:pos x="82" y="37"/>
                    </a:cxn>
                    <a:cxn ang="0">
                      <a:pos x="87" y="55"/>
                    </a:cxn>
                    <a:cxn ang="0">
                      <a:pos x="87" y="62"/>
                    </a:cxn>
                    <a:cxn ang="0">
                      <a:pos x="87" y="69"/>
                    </a:cxn>
                    <a:cxn ang="0">
                      <a:pos x="85" y="77"/>
                    </a:cxn>
                    <a:cxn ang="0">
                      <a:pos x="80" y="82"/>
                    </a:cxn>
                    <a:cxn ang="0">
                      <a:pos x="80" y="82"/>
                    </a:cxn>
                  </a:cxnLst>
                  <a:rect l="0" t="0" r="r" b="b"/>
                  <a:pathLst>
                    <a:path w="87" h="87">
                      <a:moveTo>
                        <a:pt x="80" y="82"/>
                      </a:moveTo>
                      <a:lnTo>
                        <a:pt x="80" y="82"/>
                      </a:lnTo>
                      <a:lnTo>
                        <a:pt x="75" y="87"/>
                      </a:lnTo>
                      <a:lnTo>
                        <a:pt x="67" y="87"/>
                      </a:lnTo>
                      <a:lnTo>
                        <a:pt x="60" y="87"/>
                      </a:lnTo>
                      <a:lnTo>
                        <a:pt x="52" y="87"/>
                      </a:lnTo>
                      <a:lnTo>
                        <a:pt x="35" y="79"/>
                      </a:lnTo>
                      <a:lnTo>
                        <a:pt x="20" y="67"/>
                      </a:lnTo>
                      <a:lnTo>
                        <a:pt x="20" y="67"/>
                      </a:lnTo>
                      <a:lnTo>
                        <a:pt x="8" y="50"/>
                      </a:lnTo>
                      <a:lnTo>
                        <a:pt x="3" y="32"/>
                      </a:lnTo>
                      <a:lnTo>
                        <a:pt x="0" y="25"/>
                      </a:lnTo>
                      <a:lnTo>
                        <a:pt x="3" y="17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5" y="2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0"/>
                      </a:lnTo>
                      <a:lnTo>
                        <a:pt x="55" y="7"/>
                      </a:lnTo>
                      <a:lnTo>
                        <a:pt x="70" y="20"/>
                      </a:lnTo>
                      <a:lnTo>
                        <a:pt x="70" y="20"/>
                      </a:lnTo>
                      <a:lnTo>
                        <a:pt x="82" y="37"/>
                      </a:lnTo>
                      <a:lnTo>
                        <a:pt x="87" y="55"/>
                      </a:lnTo>
                      <a:lnTo>
                        <a:pt x="87" y="62"/>
                      </a:lnTo>
                      <a:lnTo>
                        <a:pt x="87" y="69"/>
                      </a:lnTo>
                      <a:lnTo>
                        <a:pt x="85" y="77"/>
                      </a:lnTo>
                      <a:lnTo>
                        <a:pt x="80" y="82"/>
                      </a:lnTo>
                      <a:lnTo>
                        <a:pt x="80" y="82"/>
                      </a:lnTo>
                      <a:close/>
                    </a:path>
                  </a:pathLst>
                </a:cu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989" name="Freeform 5648"/>
              <p:cNvSpPr>
                <a:spLocks/>
              </p:cNvSpPr>
              <p:nvPr/>
            </p:nvSpPr>
            <p:spPr bwMode="auto">
              <a:xfrm>
                <a:off x="6969874" y="6013015"/>
                <a:ext cx="191544" cy="147198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114" y="0"/>
                  </a:cxn>
                  <a:cxn ang="0">
                    <a:pos x="28" y="89"/>
                  </a:cxn>
                  <a:cxn ang="0">
                    <a:pos x="0" y="49"/>
                  </a:cxn>
                </a:cxnLst>
                <a:rect l="0" t="0" r="r" b="b"/>
                <a:pathLst>
                  <a:path w="114" h="89">
                    <a:moveTo>
                      <a:pt x="0" y="49"/>
                    </a:moveTo>
                    <a:lnTo>
                      <a:pt x="114" y="0"/>
                    </a:lnTo>
                    <a:lnTo>
                      <a:pt x="28" y="8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7E42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0" name="Freeform 5649"/>
              <p:cNvSpPr>
                <a:spLocks/>
              </p:cNvSpPr>
              <p:nvPr/>
            </p:nvSpPr>
            <p:spPr bwMode="auto">
              <a:xfrm>
                <a:off x="6969874" y="6013015"/>
                <a:ext cx="191544" cy="147198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114" y="0"/>
                  </a:cxn>
                  <a:cxn ang="0">
                    <a:pos x="28" y="89"/>
                  </a:cxn>
                  <a:cxn ang="0">
                    <a:pos x="0" y="49"/>
                  </a:cxn>
                </a:cxnLst>
                <a:rect l="0" t="0" r="r" b="b"/>
                <a:pathLst>
                  <a:path w="114" h="89">
                    <a:moveTo>
                      <a:pt x="0" y="49"/>
                    </a:moveTo>
                    <a:lnTo>
                      <a:pt x="114" y="0"/>
                    </a:lnTo>
                    <a:lnTo>
                      <a:pt x="28" y="89"/>
                    </a:lnTo>
                    <a:lnTo>
                      <a:pt x="0" y="49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1" name="Freeform 5650"/>
              <p:cNvSpPr>
                <a:spLocks/>
              </p:cNvSpPr>
              <p:nvPr/>
            </p:nvSpPr>
            <p:spPr bwMode="auto">
              <a:xfrm>
                <a:off x="6969874" y="6013015"/>
                <a:ext cx="191544" cy="147198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114" y="0"/>
                  </a:cxn>
                  <a:cxn ang="0">
                    <a:pos x="28" y="89"/>
                  </a:cxn>
                  <a:cxn ang="0">
                    <a:pos x="0" y="49"/>
                  </a:cxn>
                </a:cxnLst>
                <a:rect l="0" t="0" r="r" b="b"/>
                <a:pathLst>
                  <a:path w="114" h="89">
                    <a:moveTo>
                      <a:pt x="0" y="49"/>
                    </a:moveTo>
                    <a:lnTo>
                      <a:pt x="114" y="0"/>
                    </a:lnTo>
                    <a:lnTo>
                      <a:pt x="28" y="89"/>
                    </a:lnTo>
                    <a:lnTo>
                      <a:pt x="0" y="49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Line 5651"/>
              <p:cNvSpPr>
                <a:spLocks noChangeShapeType="1"/>
              </p:cNvSpPr>
              <p:nvPr/>
            </p:nvSpPr>
            <p:spPr bwMode="auto">
              <a:xfrm>
                <a:off x="7754784" y="6664253"/>
                <a:ext cx="26211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3" name="Freeform 5652"/>
              <p:cNvSpPr>
                <a:spLocks/>
              </p:cNvSpPr>
              <p:nvPr/>
            </p:nvSpPr>
            <p:spPr bwMode="auto">
              <a:xfrm>
                <a:off x="7991694" y="6627868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60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60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60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60" y="20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4" name="Freeform 5653"/>
              <p:cNvSpPr>
                <a:spLocks/>
              </p:cNvSpPr>
              <p:nvPr/>
            </p:nvSpPr>
            <p:spPr bwMode="auto">
              <a:xfrm>
                <a:off x="7991694" y="6627868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60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60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60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60" y="20"/>
                    </a:lnTo>
                    <a:lnTo>
                      <a:pt x="37" y="1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5" name="Freeform 5654"/>
              <p:cNvSpPr>
                <a:spLocks/>
              </p:cNvSpPr>
              <p:nvPr/>
            </p:nvSpPr>
            <p:spPr bwMode="auto">
              <a:xfrm>
                <a:off x="8233645" y="6619597"/>
                <a:ext cx="87371" cy="86004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2" y="12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2" y="42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20" y="52"/>
                  </a:cxn>
                  <a:cxn ang="0">
                    <a:pos x="30" y="52"/>
                  </a:cxn>
                  <a:cxn ang="0">
                    <a:pos x="40" y="47"/>
                  </a:cxn>
                  <a:cxn ang="0">
                    <a:pos x="47" y="40"/>
                  </a:cxn>
                  <a:cxn ang="0">
                    <a:pos x="47" y="40"/>
                  </a:cxn>
                  <a:cxn ang="0">
                    <a:pos x="52" y="32"/>
                  </a:cxn>
                  <a:cxn ang="0">
                    <a:pos x="50" y="20"/>
                  </a:cxn>
                  <a:cxn ang="0">
                    <a:pos x="47" y="12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20" y="3"/>
                  </a:cxn>
                  <a:cxn ang="0">
                    <a:pos x="10" y="5"/>
                  </a:cxn>
                  <a:cxn ang="0">
                    <a:pos x="2" y="12"/>
                  </a:cxn>
                </a:cxnLst>
                <a:rect l="0" t="0" r="r" b="b"/>
                <a:pathLst>
                  <a:path w="52" h="52">
                    <a:moveTo>
                      <a:pt x="2" y="12"/>
                    </a:moveTo>
                    <a:lnTo>
                      <a:pt x="2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2" y="4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20" y="52"/>
                    </a:lnTo>
                    <a:lnTo>
                      <a:pt x="30" y="52"/>
                    </a:lnTo>
                    <a:lnTo>
                      <a:pt x="40" y="47"/>
                    </a:lnTo>
                    <a:lnTo>
                      <a:pt x="47" y="40"/>
                    </a:lnTo>
                    <a:lnTo>
                      <a:pt x="47" y="40"/>
                    </a:lnTo>
                    <a:lnTo>
                      <a:pt x="52" y="32"/>
                    </a:lnTo>
                    <a:lnTo>
                      <a:pt x="50" y="20"/>
                    </a:lnTo>
                    <a:lnTo>
                      <a:pt x="47" y="12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0" y="0"/>
                    </a:lnTo>
                    <a:lnTo>
                      <a:pt x="20" y="3"/>
                    </a:lnTo>
                    <a:lnTo>
                      <a:pt x="10" y="5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EB24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Freeform 5655"/>
              <p:cNvSpPr>
                <a:spLocks/>
              </p:cNvSpPr>
              <p:nvPr/>
            </p:nvSpPr>
            <p:spPr bwMode="auto">
              <a:xfrm>
                <a:off x="8233645" y="6619597"/>
                <a:ext cx="87371" cy="86004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2" y="12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2" y="42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20" y="52"/>
                  </a:cxn>
                  <a:cxn ang="0">
                    <a:pos x="30" y="52"/>
                  </a:cxn>
                  <a:cxn ang="0">
                    <a:pos x="40" y="47"/>
                  </a:cxn>
                  <a:cxn ang="0">
                    <a:pos x="47" y="40"/>
                  </a:cxn>
                  <a:cxn ang="0">
                    <a:pos x="47" y="40"/>
                  </a:cxn>
                  <a:cxn ang="0">
                    <a:pos x="52" y="32"/>
                  </a:cxn>
                  <a:cxn ang="0">
                    <a:pos x="50" y="20"/>
                  </a:cxn>
                  <a:cxn ang="0">
                    <a:pos x="47" y="12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20" y="3"/>
                  </a:cxn>
                  <a:cxn ang="0">
                    <a:pos x="10" y="5"/>
                  </a:cxn>
                  <a:cxn ang="0">
                    <a:pos x="2" y="12"/>
                  </a:cxn>
                </a:cxnLst>
                <a:rect l="0" t="0" r="r" b="b"/>
                <a:pathLst>
                  <a:path w="52" h="52">
                    <a:moveTo>
                      <a:pt x="2" y="12"/>
                    </a:moveTo>
                    <a:lnTo>
                      <a:pt x="2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2" y="4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20" y="52"/>
                    </a:lnTo>
                    <a:lnTo>
                      <a:pt x="30" y="52"/>
                    </a:lnTo>
                    <a:lnTo>
                      <a:pt x="40" y="47"/>
                    </a:lnTo>
                    <a:lnTo>
                      <a:pt x="47" y="40"/>
                    </a:lnTo>
                    <a:lnTo>
                      <a:pt x="47" y="40"/>
                    </a:lnTo>
                    <a:lnTo>
                      <a:pt x="52" y="32"/>
                    </a:lnTo>
                    <a:lnTo>
                      <a:pt x="50" y="20"/>
                    </a:lnTo>
                    <a:lnTo>
                      <a:pt x="47" y="12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0" y="0"/>
                    </a:lnTo>
                    <a:lnTo>
                      <a:pt x="20" y="3"/>
                    </a:lnTo>
                    <a:lnTo>
                      <a:pt x="10" y="5"/>
                    </a:lnTo>
                    <a:lnTo>
                      <a:pt x="2" y="1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7" name="Freeform 5656"/>
              <p:cNvSpPr>
                <a:spLocks/>
              </p:cNvSpPr>
              <p:nvPr/>
            </p:nvSpPr>
            <p:spPr bwMode="auto">
              <a:xfrm>
                <a:off x="8233645" y="6619597"/>
                <a:ext cx="87371" cy="86004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2" y="12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2" y="42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20" y="52"/>
                  </a:cxn>
                  <a:cxn ang="0">
                    <a:pos x="30" y="52"/>
                  </a:cxn>
                  <a:cxn ang="0">
                    <a:pos x="40" y="47"/>
                  </a:cxn>
                  <a:cxn ang="0">
                    <a:pos x="47" y="40"/>
                  </a:cxn>
                  <a:cxn ang="0">
                    <a:pos x="47" y="40"/>
                  </a:cxn>
                  <a:cxn ang="0">
                    <a:pos x="52" y="32"/>
                  </a:cxn>
                  <a:cxn ang="0">
                    <a:pos x="50" y="20"/>
                  </a:cxn>
                  <a:cxn ang="0">
                    <a:pos x="47" y="12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20" y="3"/>
                  </a:cxn>
                  <a:cxn ang="0">
                    <a:pos x="10" y="5"/>
                  </a:cxn>
                  <a:cxn ang="0">
                    <a:pos x="2" y="12"/>
                  </a:cxn>
                  <a:cxn ang="0">
                    <a:pos x="2" y="12"/>
                  </a:cxn>
                </a:cxnLst>
                <a:rect l="0" t="0" r="r" b="b"/>
                <a:pathLst>
                  <a:path w="52" h="52">
                    <a:moveTo>
                      <a:pt x="2" y="12"/>
                    </a:moveTo>
                    <a:lnTo>
                      <a:pt x="2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2" y="4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20" y="52"/>
                    </a:lnTo>
                    <a:lnTo>
                      <a:pt x="30" y="52"/>
                    </a:lnTo>
                    <a:lnTo>
                      <a:pt x="40" y="47"/>
                    </a:lnTo>
                    <a:lnTo>
                      <a:pt x="47" y="40"/>
                    </a:lnTo>
                    <a:lnTo>
                      <a:pt x="47" y="40"/>
                    </a:lnTo>
                    <a:lnTo>
                      <a:pt x="52" y="32"/>
                    </a:lnTo>
                    <a:lnTo>
                      <a:pt x="50" y="20"/>
                    </a:lnTo>
                    <a:lnTo>
                      <a:pt x="47" y="12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0" y="0"/>
                    </a:lnTo>
                    <a:lnTo>
                      <a:pt x="20" y="3"/>
                    </a:lnTo>
                    <a:lnTo>
                      <a:pt x="10" y="5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Freeform 4667"/>
              <p:cNvSpPr>
                <a:spLocks/>
              </p:cNvSpPr>
              <p:nvPr/>
            </p:nvSpPr>
            <p:spPr bwMode="auto">
              <a:xfrm>
                <a:off x="3008414" y="3881559"/>
                <a:ext cx="84010" cy="860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3" y="13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3" y="40"/>
                  </a:cxn>
                  <a:cxn ang="0">
                    <a:pos x="10" y="47"/>
                  </a:cxn>
                  <a:cxn ang="0">
                    <a:pos x="10" y="47"/>
                  </a:cxn>
                  <a:cxn ang="0">
                    <a:pos x="20" y="52"/>
                  </a:cxn>
                  <a:cxn ang="0">
                    <a:pos x="30" y="52"/>
                  </a:cxn>
                  <a:cxn ang="0">
                    <a:pos x="40" y="50"/>
                  </a:cxn>
                  <a:cxn ang="0">
                    <a:pos x="47" y="42"/>
                  </a:cxn>
                  <a:cxn ang="0">
                    <a:pos x="47" y="42"/>
                  </a:cxn>
                  <a:cxn ang="0">
                    <a:pos x="50" y="32"/>
                  </a:cxn>
                  <a:cxn ang="0">
                    <a:pos x="50" y="23"/>
                  </a:cxn>
                  <a:cxn ang="0">
                    <a:pos x="47" y="13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20" y="0"/>
                  </a:cxn>
                  <a:cxn ang="0">
                    <a:pos x="10" y="5"/>
                  </a:cxn>
                  <a:cxn ang="0">
                    <a:pos x="3" y="13"/>
                  </a:cxn>
                </a:cxnLst>
                <a:rect l="0" t="0" r="r" b="b"/>
                <a:pathLst>
                  <a:path w="50" h="52">
                    <a:moveTo>
                      <a:pt x="3" y="13"/>
                    </a:moveTo>
                    <a:lnTo>
                      <a:pt x="3" y="13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3" y="40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20" y="52"/>
                    </a:lnTo>
                    <a:lnTo>
                      <a:pt x="30" y="52"/>
                    </a:lnTo>
                    <a:lnTo>
                      <a:pt x="40" y="50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50" y="32"/>
                    </a:lnTo>
                    <a:lnTo>
                      <a:pt x="50" y="23"/>
                    </a:lnTo>
                    <a:lnTo>
                      <a:pt x="47" y="13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0" y="0"/>
                    </a:lnTo>
                    <a:lnTo>
                      <a:pt x="20" y="0"/>
                    </a:lnTo>
                    <a:lnTo>
                      <a:pt x="10" y="5"/>
                    </a:lnTo>
                    <a:lnTo>
                      <a:pt x="3" y="1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Freeform 4669"/>
              <p:cNvSpPr>
                <a:spLocks/>
              </p:cNvSpPr>
              <p:nvPr/>
            </p:nvSpPr>
            <p:spPr bwMode="auto">
              <a:xfrm>
                <a:off x="2887439" y="3783978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3478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Freeform 4670"/>
              <p:cNvSpPr>
                <a:spLocks/>
              </p:cNvSpPr>
              <p:nvPr/>
            </p:nvSpPr>
            <p:spPr bwMode="auto">
              <a:xfrm>
                <a:off x="2887439" y="3783978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Freeform 4671"/>
              <p:cNvSpPr>
                <a:spLocks/>
              </p:cNvSpPr>
              <p:nvPr/>
            </p:nvSpPr>
            <p:spPr bwMode="auto">
              <a:xfrm>
                <a:off x="2887439" y="3783978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Line 4678"/>
              <p:cNvSpPr>
                <a:spLocks noChangeShapeType="1"/>
              </p:cNvSpPr>
              <p:nvPr/>
            </p:nvSpPr>
            <p:spPr bwMode="auto">
              <a:xfrm>
                <a:off x="3329334" y="3967562"/>
                <a:ext cx="26379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Freeform 4679"/>
              <p:cNvSpPr>
                <a:spLocks/>
              </p:cNvSpPr>
              <p:nvPr/>
            </p:nvSpPr>
            <p:spPr bwMode="auto">
              <a:xfrm>
                <a:off x="3567926" y="3931176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59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59" y="20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Freeform 4680"/>
              <p:cNvSpPr>
                <a:spLocks/>
              </p:cNvSpPr>
              <p:nvPr/>
            </p:nvSpPr>
            <p:spPr bwMode="auto">
              <a:xfrm>
                <a:off x="3567926" y="3931176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59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59" y="20"/>
                    </a:lnTo>
                    <a:lnTo>
                      <a:pt x="37" y="1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Line 4681"/>
              <p:cNvSpPr>
                <a:spLocks noChangeShapeType="1"/>
              </p:cNvSpPr>
              <p:nvPr/>
            </p:nvSpPr>
            <p:spPr bwMode="auto">
              <a:xfrm flipH="1">
                <a:off x="3404944" y="3856751"/>
                <a:ext cx="267154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Freeform 4682"/>
              <p:cNvSpPr>
                <a:spLocks/>
              </p:cNvSpPr>
              <p:nvPr/>
            </p:nvSpPr>
            <p:spPr bwMode="auto">
              <a:xfrm>
                <a:off x="3300771" y="3820365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Freeform 4683"/>
              <p:cNvSpPr>
                <a:spLocks/>
              </p:cNvSpPr>
              <p:nvPr/>
            </p:nvSpPr>
            <p:spPr bwMode="auto">
              <a:xfrm>
                <a:off x="3300771" y="3820365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Freeform 4784"/>
              <p:cNvSpPr>
                <a:spLocks/>
              </p:cNvSpPr>
              <p:nvPr/>
            </p:nvSpPr>
            <p:spPr bwMode="auto">
              <a:xfrm>
                <a:off x="2900880" y="3942753"/>
                <a:ext cx="129376" cy="165390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5" y="3"/>
                  </a:cxn>
                  <a:cxn ang="0">
                    <a:pos x="10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20" y="82"/>
                  </a:cxn>
                  <a:cxn ang="0">
                    <a:pos x="34" y="95"/>
                  </a:cxn>
                  <a:cxn ang="0">
                    <a:pos x="42" y="97"/>
                  </a:cxn>
                  <a:cxn ang="0">
                    <a:pos x="49" y="100"/>
                  </a:cxn>
                  <a:cxn ang="0">
                    <a:pos x="57" y="100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2" y="87"/>
                  </a:cxn>
                  <a:cxn ang="0">
                    <a:pos x="74" y="80"/>
                  </a:cxn>
                  <a:cxn ang="0">
                    <a:pos x="77" y="72"/>
                  </a:cxn>
                  <a:cxn ang="0">
                    <a:pos x="77" y="55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30" y="0"/>
                  </a:cxn>
                  <a:cxn ang="0">
                    <a:pos x="22" y="3"/>
                  </a:cxn>
                  <a:cxn ang="0">
                    <a:pos x="15" y="3"/>
                  </a:cxn>
                </a:cxnLst>
                <a:rect l="0" t="0" r="r" b="b"/>
                <a:pathLst>
                  <a:path w="77" h="100">
                    <a:moveTo>
                      <a:pt x="15" y="3"/>
                    </a:moveTo>
                    <a:lnTo>
                      <a:pt x="15" y="3"/>
                    </a:lnTo>
                    <a:lnTo>
                      <a:pt x="10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20" y="82"/>
                    </a:lnTo>
                    <a:lnTo>
                      <a:pt x="34" y="95"/>
                    </a:lnTo>
                    <a:lnTo>
                      <a:pt x="42" y="97"/>
                    </a:lnTo>
                    <a:lnTo>
                      <a:pt x="49" y="100"/>
                    </a:lnTo>
                    <a:lnTo>
                      <a:pt x="57" y="100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2" y="87"/>
                    </a:lnTo>
                    <a:lnTo>
                      <a:pt x="74" y="80"/>
                    </a:lnTo>
                    <a:lnTo>
                      <a:pt x="77" y="72"/>
                    </a:lnTo>
                    <a:lnTo>
                      <a:pt x="77" y="55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30" y="0"/>
                    </a:lnTo>
                    <a:lnTo>
                      <a:pt x="22" y="3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DF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Freeform 4785"/>
              <p:cNvSpPr>
                <a:spLocks/>
              </p:cNvSpPr>
              <p:nvPr/>
            </p:nvSpPr>
            <p:spPr bwMode="auto">
              <a:xfrm>
                <a:off x="2900880" y="3942753"/>
                <a:ext cx="129376" cy="165390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5" y="3"/>
                  </a:cxn>
                  <a:cxn ang="0">
                    <a:pos x="10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20" y="82"/>
                  </a:cxn>
                  <a:cxn ang="0">
                    <a:pos x="34" y="95"/>
                  </a:cxn>
                  <a:cxn ang="0">
                    <a:pos x="42" y="97"/>
                  </a:cxn>
                  <a:cxn ang="0">
                    <a:pos x="49" y="100"/>
                  </a:cxn>
                  <a:cxn ang="0">
                    <a:pos x="57" y="100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2" y="87"/>
                  </a:cxn>
                  <a:cxn ang="0">
                    <a:pos x="74" y="80"/>
                  </a:cxn>
                  <a:cxn ang="0">
                    <a:pos x="77" y="72"/>
                  </a:cxn>
                  <a:cxn ang="0">
                    <a:pos x="77" y="55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30" y="0"/>
                  </a:cxn>
                  <a:cxn ang="0">
                    <a:pos x="22" y="3"/>
                  </a:cxn>
                  <a:cxn ang="0">
                    <a:pos x="15" y="3"/>
                  </a:cxn>
                </a:cxnLst>
                <a:rect l="0" t="0" r="r" b="b"/>
                <a:pathLst>
                  <a:path w="77" h="100">
                    <a:moveTo>
                      <a:pt x="15" y="3"/>
                    </a:moveTo>
                    <a:lnTo>
                      <a:pt x="15" y="3"/>
                    </a:lnTo>
                    <a:lnTo>
                      <a:pt x="10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20" y="82"/>
                    </a:lnTo>
                    <a:lnTo>
                      <a:pt x="34" y="95"/>
                    </a:lnTo>
                    <a:lnTo>
                      <a:pt x="42" y="97"/>
                    </a:lnTo>
                    <a:lnTo>
                      <a:pt x="49" y="100"/>
                    </a:lnTo>
                    <a:lnTo>
                      <a:pt x="57" y="100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2" y="87"/>
                    </a:lnTo>
                    <a:lnTo>
                      <a:pt x="74" y="80"/>
                    </a:lnTo>
                    <a:lnTo>
                      <a:pt x="77" y="72"/>
                    </a:lnTo>
                    <a:lnTo>
                      <a:pt x="77" y="55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30" y="0"/>
                    </a:lnTo>
                    <a:lnTo>
                      <a:pt x="22" y="3"/>
                    </a:lnTo>
                    <a:lnTo>
                      <a:pt x="15" y="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Freeform 4786"/>
              <p:cNvSpPr>
                <a:spLocks/>
              </p:cNvSpPr>
              <p:nvPr/>
            </p:nvSpPr>
            <p:spPr bwMode="auto">
              <a:xfrm>
                <a:off x="2900880" y="3942753"/>
                <a:ext cx="129376" cy="165390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5" y="3"/>
                  </a:cxn>
                  <a:cxn ang="0">
                    <a:pos x="10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20" y="82"/>
                  </a:cxn>
                  <a:cxn ang="0">
                    <a:pos x="34" y="95"/>
                  </a:cxn>
                  <a:cxn ang="0">
                    <a:pos x="42" y="97"/>
                  </a:cxn>
                  <a:cxn ang="0">
                    <a:pos x="49" y="100"/>
                  </a:cxn>
                  <a:cxn ang="0">
                    <a:pos x="57" y="100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2" y="87"/>
                  </a:cxn>
                  <a:cxn ang="0">
                    <a:pos x="74" y="80"/>
                  </a:cxn>
                  <a:cxn ang="0">
                    <a:pos x="77" y="72"/>
                  </a:cxn>
                  <a:cxn ang="0">
                    <a:pos x="77" y="55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30" y="0"/>
                  </a:cxn>
                  <a:cxn ang="0">
                    <a:pos x="22" y="3"/>
                  </a:cxn>
                  <a:cxn ang="0">
                    <a:pos x="15" y="3"/>
                  </a:cxn>
                  <a:cxn ang="0">
                    <a:pos x="15" y="3"/>
                  </a:cxn>
                </a:cxnLst>
                <a:rect l="0" t="0" r="r" b="b"/>
                <a:pathLst>
                  <a:path w="77" h="100">
                    <a:moveTo>
                      <a:pt x="15" y="3"/>
                    </a:moveTo>
                    <a:lnTo>
                      <a:pt x="15" y="3"/>
                    </a:lnTo>
                    <a:lnTo>
                      <a:pt x="10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20" y="82"/>
                    </a:lnTo>
                    <a:lnTo>
                      <a:pt x="34" y="95"/>
                    </a:lnTo>
                    <a:lnTo>
                      <a:pt x="42" y="97"/>
                    </a:lnTo>
                    <a:lnTo>
                      <a:pt x="49" y="100"/>
                    </a:lnTo>
                    <a:lnTo>
                      <a:pt x="57" y="100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2" y="87"/>
                    </a:lnTo>
                    <a:lnTo>
                      <a:pt x="74" y="80"/>
                    </a:lnTo>
                    <a:lnTo>
                      <a:pt x="77" y="72"/>
                    </a:lnTo>
                    <a:lnTo>
                      <a:pt x="77" y="55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30" y="0"/>
                    </a:lnTo>
                    <a:lnTo>
                      <a:pt x="22" y="3"/>
                    </a:lnTo>
                    <a:lnTo>
                      <a:pt x="15" y="3"/>
                    </a:lnTo>
                    <a:lnTo>
                      <a:pt x="15" y="3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Freeform 4787"/>
              <p:cNvSpPr>
                <a:spLocks/>
              </p:cNvSpPr>
              <p:nvPr/>
            </p:nvSpPr>
            <p:spPr bwMode="auto">
              <a:xfrm>
                <a:off x="2942886" y="3926215"/>
                <a:ext cx="127696" cy="160429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14" y="3"/>
                  </a:cxn>
                  <a:cxn ang="0">
                    <a:pos x="9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9" y="65"/>
                  </a:cxn>
                  <a:cxn ang="0">
                    <a:pos x="9" y="65"/>
                  </a:cxn>
                  <a:cxn ang="0">
                    <a:pos x="19" y="82"/>
                  </a:cxn>
                  <a:cxn ang="0">
                    <a:pos x="34" y="92"/>
                  </a:cxn>
                  <a:cxn ang="0">
                    <a:pos x="42" y="97"/>
                  </a:cxn>
                  <a:cxn ang="0">
                    <a:pos x="49" y="97"/>
                  </a:cxn>
                  <a:cxn ang="0">
                    <a:pos x="57" y="97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1" y="87"/>
                  </a:cxn>
                  <a:cxn ang="0">
                    <a:pos x="74" y="80"/>
                  </a:cxn>
                  <a:cxn ang="0">
                    <a:pos x="76" y="72"/>
                  </a:cxn>
                  <a:cxn ang="0">
                    <a:pos x="76" y="53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4" y="3"/>
                  </a:cxn>
                </a:cxnLst>
                <a:rect l="0" t="0" r="r" b="b"/>
                <a:pathLst>
                  <a:path w="76" h="97">
                    <a:moveTo>
                      <a:pt x="14" y="3"/>
                    </a:moveTo>
                    <a:lnTo>
                      <a:pt x="14" y="3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19" y="82"/>
                    </a:lnTo>
                    <a:lnTo>
                      <a:pt x="34" y="92"/>
                    </a:lnTo>
                    <a:lnTo>
                      <a:pt x="42" y="97"/>
                    </a:lnTo>
                    <a:lnTo>
                      <a:pt x="49" y="97"/>
                    </a:lnTo>
                    <a:lnTo>
                      <a:pt x="57" y="97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1" y="87"/>
                    </a:lnTo>
                    <a:lnTo>
                      <a:pt x="74" y="80"/>
                    </a:lnTo>
                    <a:lnTo>
                      <a:pt x="76" y="72"/>
                    </a:lnTo>
                    <a:lnTo>
                      <a:pt x="76" y="53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D6DF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Freeform 4788"/>
              <p:cNvSpPr>
                <a:spLocks/>
              </p:cNvSpPr>
              <p:nvPr/>
            </p:nvSpPr>
            <p:spPr bwMode="auto">
              <a:xfrm>
                <a:off x="2942886" y="3926215"/>
                <a:ext cx="127696" cy="160429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14" y="3"/>
                  </a:cxn>
                  <a:cxn ang="0">
                    <a:pos x="9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9" y="65"/>
                  </a:cxn>
                  <a:cxn ang="0">
                    <a:pos x="9" y="65"/>
                  </a:cxn>
                  <a:cxn ang="0">
                    <a:pos x="19" y="82"/>
                  </a:cxn>
                  <a:cxn ang="0">
                    <a:pos x="34" y="92"/>
                  </a:cxn>
                  <a:cxn ang="0">
                    <a:pos x="42" y="97"/>
                  </a:cxn>
                  <a:cxn ang="0">
                    <a:pos x="49" y="97"/>
                  </a:cxn>
                  <a:cxn ang="0">
                    <a:pos x="57" y="97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1" y="87"/>
                  </a:cxn>
                  <a:cxn ang="0">
                    <a:pos x="74" y="80"/>
                  </a:cxn>
                  <a:cxn ang="0">
                    <a:pos x="76" y="72"/>
                  </a:cxn>
                  <a:cxn ang="0">
                    <a:pos x="76" y="53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4" y="3"/>
                  </a:cxn>
                </a:cxnLst>
                <a:rect l="0" t="0" r="r" b="b"/>
                <a:pathLst>
                  <a:path w="76" h="97">
                    <a:moveTo>
                      <a:pt x="14" y="3"/>
                    </a:moveTo>
                    <a:lnTo>
                      <a:pt x="14" y="3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19" y="82"/>
                    </a:lnTo>
                    <a:lnTo>
                      <a:pt x="34" y="92"/>
                    </a:lnTo>
                    <a:lnTo>
                      <a:pt x="42" y="97"/>
                    </a:lnTo>
                    <a:lnTo>
                      <a:pt x="49" y="97"/>
                    </a:lnTo>
                    <a:lnTo>
                      <a:pt x="57" y="97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1" y="87"/>
                    </a:lnTo>
                    <a:lnTo>
                      <a:pt x="74" y="80"/>
                    </a:lnTo>
                    <a:lnTo>
                      <a:pt x="76" y="72"/>
                    </a:lnTo>
                    <a:lnTo>
                      <a:pt x="76" y="53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4" y="3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Freeform 4789"/>
              <p:cNvSpPr>
                <a:spLocks/>
              </p:cNvSpPr>
              <p:nvPr/>
            </p:nvSpPr>
            <p:spPr bwMode="auto">
              <a:xfrm>
                <a:off x="2942886" y="3926215"/>
                <a:ext cx="127696" cy="160429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14" y="3"/>
                  </a:cxn>
                  <a:cxn ang="0">
                    <a:pos x="9" y="8"/>
                  </a:cxn>
                  <a:cxn ang="0">
                    <a:pos x="5" y="13"/>
                  </a:cxn>
                  <a:cxn ang="0">
                    <a:pos x="2" y="20"/>
                  </a:cxn>
                  <a:cxn ang="0">
                    <a:pos x="0" y="28"/>
                  </a:cxn>
                  <a:cxn ang="0">
                    <a:pos x="2" y="45"/>
                  </a:cxn>
                  <a:cxn ang="0">
                    <a:pos x="9" y="65"/>
                  </a:cxn>
                  <a:cxn ang="0">
                    <a:pos x="9" y="65"/>
                  </a:cxn>
                  <a:cxn ang="0">
                    <a:pos x="19" y="82"/>
                  </a:cxn>
                  <a:cxn ang="0">
                    <a:pos x="34" y="92"/>
                  </a:cxn>
                  <a:cxn ang="0">
                    <a:pos x="42" y="97"/>
                  </a:cxn>
                  <a:cxn ang="0">
                    <a:pos x="49" y="97"/>
                  </a:cxn>
                  <a:cxn ang="0">
                    <a:pos x="57" y="97"/>
                  </a:cxn>
                  <a:cxn ang="0">
                    <a:pos x="62" y="97"/>
                  </a:cxn>
                  <a:cxn ang="0">
                    <a:pos x="62" y="97"/>
                  </a:cxn>
                  <a:cxn ang="0">
                    <a:pos x="67" y="92"/>
                  </a:cxn>
                  <a:cxn ang="0">
                    <a:pos x="71" y="87"/>
                  </a:cxn>
                  <a:cxn ang="0">
                    <a:pos x="74" y="80"/>
                  </a:cxn>
                  <a:cxn ang="0">
                    <a:pos x="76" y="72"/>
                  </a:cxn>
                  <a:cxn ang="0">
                    <a:pos x="76" y="53"/>
                  </a:cxn>
                  <a:cxn ang="0">
                    <a:pos x="69" y="35"/>
                  </a:cxn>
                  <a:cxn ang="0">
                    <a:pos x="69" y="35"/>
                  </a:cxn>
                  <a:cxn ang="0">
                    <a:pos x="57" y="18"/>
                  </a:cxn>
                  <a:cxn ang="0">
                    <a:pos x="44" y="5"/>
                  </a:cxn>
                  <a:cxn ang="0">
                    <a:pos x="37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4" y="3"/>
                  </a:cxn>
                  <a:cxn ang="0">
                    <a:pos x="14" y="3"/>
                  </a:cxn>
                </a:cxnLst>
                <a:rect l="0" t="0" r="r" b="b"/>
                <a:pathLst>
                  <a:path w="76" h="97">
                    <a:moveTo>
                      <a:pt x="14" y="3"/>
                    </a:moveTo>
                    <a:lnTo>
                      <a:pt x="14" y="3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2" y="45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19" y="82"/>
                    </a:lnTo>
                    <a:lnTo>
                      <a:pt x="34" y="92"/>
                    </a:lnTo>
                    <a:lnTo>
                      <a:pt x="42" y="97"/>
                    </a:lnTo>
                    <a:lnTo>
                      <a:pt x="49" y="97"/>
                    </a:lnTo>
                    <a:lnTo>
                      <a:pt x="57" y="97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7" y="92"/>
                    </a:lnTo>
                    <a:lnTo>
                      <a:pt x="71" y="87"/>
                    </a:lnTo>
                    <a:lnTo>
                      <a:pt x="74" y="80"/>
                    </a:lnTo>
                    <a:lnTo>
                      <a:pt x="76" y="72"/>
                    </a:lnTo>
                    <a:lnTo>
                      <a:pt x="76" y="53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57" y="18"/>
                    </a:lnTo>
                    <a:lnTo>
                      <a:pt x="44" y="5"/>
                    </a:lnTo>
                    <a:lnTo>
                      <a:pt x="37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4" y="3"/>
                    </a:lnTo>
                    <a:lnTo>
                      <a:pt x="14" y="3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Freeform 4669"/>
              <p:cNvSpPr>
                <a:spLocks/>
              </p:cNvSpPr>
              <p:nvPr/>
            </p:nvSpPr>
            <p:spPr bwMode="auto">
              <a:xfrm>
                <a:off x="2039639" y="3817823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3478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Freeform 4670"/>
              <p:cNvSpPr>
                <a:spLocks/>
              </p:cNvSpPr>
              <p:nvPr/>
            </p:nvSpPr>
            <p:spPr bwMode="auto">
              <a:xfrm>
                <a:off x="2039639" y="3817823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Freeform 4671"/>
              <p:cNvSpPr>
                <a:spLocks/>
              </p:cNvSpPr>
              <p:nvPr/>
            </p:nvSpPr>
            <p:spPr bwMode="auto">
              <a:xfrm>
                <a:off x="2039639" y="3817823"/>
                <a:ext cx="183144" cy="16704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28" y="101"/>
                  </a:cxn>
                  <a:cxn ang="0">
                    <a:pos x="109" y="42"/>
                  </a:cxn>
                  <a:cxn ang="0">
                    <a:pos x="82" y="0"/>
                  </a:cxn>
                  <a:cxn ang="0">
                    <a:pos x="0" y="59"/>
                  </a:cxn>
                </a:cxnLst>
                <a:rect l="0" t="0" r="r" b="b"/>
                <a:pathLst>
                  <a:path w="109" h="101">
                    <a:moveTo>
                      <a:pt x="0" y="59"/>
                    </a:moveTo>
                    <a:lnTo>
                      <a:pt x="28" y="101"/>
                    </a:lnTo>
                    <a:lnTo>
                      <a:pt x="109" y="42"/>
                    </a:lnTo>
                    <a:lnTo>
                      <a:pt x="82" y="0"/>
                    </a:lnTo>
                    <a:lnTo>
                      <a:pt x="0" y="59"/>
                    </a:lnTo>
                    <a:close/>
                  </a:path>
                </a:pathLst>
              </a:cu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Line 4678"/>
              <p:cNvSpPr>
                <a:spLocks noChangeShapeType="1"/>
              </p:cNvSpPr>
              <p:nvPr/>
            </p:nvSpPr>
            <p:spPr bwMode="auto">
              <a:xfrm>
                <a:off x="2364863" y="3967562"/>
                <a:ext cx="263793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Freeform 4679"/>
              <p:cNvSpPr>
                <a:spLocks/>
              </p:cNvSpPr>
              <p:nvPr/>
            </p:nvSpPr>
            <p:spPr bwMode="auto">
              <a:xfrm>
                <a:off x="2603454" y="3931176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59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59" y="20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Freeform 4680"/>
              <p:cNvSpPr>
                <a:spLocks/>
              </p:cNvSpPr>
              <p:nvPr/>
            </p:nvSpPr>
            <p:spPr bwMode="auto">
              <a:xfrm>
                <a:off x="2603454" y="3931176"/>
                <a:ext cx="129376" cy="77733"/>
              </a:xfrm>
              <a:custGeom>
                <a:avLst/>
                <a:gdLst/>
                <a:ahLst/>
                <a:cxnLst>
                  <a:cxn ang="0">
                    <a:pos x="37" y="15"/>
                  </a:cxn>
                  <a:cxn ang="0">
                    <a:pos x="37" y="15"/>
                  </a:cxn>
                  <a:cxn ang="0">
                    <a:pos x="0" y="0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37" y="32"/>
                  </a:cxn>
                  <a:cxn ang="0">
                    <a:pos x="37" y="32"/>
                  </a:cxn>
                  <a:cxn ang="0">
                    <a:pos x="59" y="27"/>
                  </a:cxn>
                  <a:cxn ang="0">
                    <a:pos x="77" y="22"/>
                  </a:cxn>
                  <a:cxn ang="0">
                    <a:pos x="77" y="22"/>
                  </a:cxn>
                  <a:cxn ang="0">
                    <a:pos x="59" y="20"/>
                  </a:cxn>
                  <a:cxn ang="0">
                    <a:pos x="37" y="15"/>
                  </a:cxn>
                </a:cxnLst>
                <a:rect l="0" t="0" r="r" b="b"/>
                <a:pathLst>
                  <a:path w="77" h="47">
                    <a:moveTo>
                      <a:pt x="37" y="15"/>
                    </a:moveTo>
                    <a:lnTo>
                      <a:pt x="37" y="15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59" y="27"/>
                    </a:lnTo>
                    <a:lnTo>
                      <a:pt x="77" y="22"/>
                    </a:lnTo>
                    <a:lnTo>
                      <a:pt x="77" y="22"/>
                    </a:lnTo>
                    <a:lnTo>
                      <a:pt x="59" y="20"/>
                    </a:lnTo>
                    <a:lnTo>
                      <a:pt x="37" y="1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Line 4681"/>
              <p:cNvSpPr>
                <a:spLocks noChangeShapeType="1"/>
              </p:cNvSpPr>
              <p:nvPr/>
            </p:nvSpPr>
            <p:spPr bwMode="auto">
              <a:xfrm flipH="1">
                <a:off x="2440473" y="3856751"/>
                <a:ext cx="267154" cy="1653"/>
              </a:xfrm>
              <a:prstGeom prst="line">
                <a:avLst/>
              </a:prstGeom>
              <a:noFill/>
              <a:ln w="10">
                <a:solidFill>
                  <a:srgbClr val="01010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Freeform 4682"/>
              <p:cNvSpPr>
                <a:spLocks/>
              </p:cNvSpPr>
              <p:nvPr/>
            </p:nvSpPr>
            <p:spPr bwMode="auto">
              <a:xfrm>
                <a:off x="2336299" y="3820365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Freeform 4683"/>
              <p:cNvSpPr>
                <a:spLocks/>
              </p:cNvSpPr>
              <p:nvPr/>
            </p:nvSpPr>
            <p:spPr bwMode="auto">
              <a:xfrm>
                <a:off x="2336299" y="3820365"/>
                <a:ext cx="132736" cy="74426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79" y="45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17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7" y="25"/>
                  </a:cxn>
                  <a:cxn ang="0">
                    <a:pos x="42" y="32"/>
                  </a:cxn>
                </a:cxnLst>
                <a:rect l="0" t="0" r="r" b="b"/>
                <a:pathLst>
                  <a:path w="79" h="45">
                    <a:moveTo>
                      <a:pt x="42" y="32"/>
                    </a:moveTo>
                    <a:lnTo>
                      <a:pt x="42" y="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17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7" y="25"/>
                    </a:lnTo>
                    <a:lnTo>
                      <a:pt x="42" y="3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TextBox 906"/>
              <p:cNvSpPr txBox="1"/>
              <p:nvPr/>
            </p:nvSpPr>
            <p:spPr>
              <a:xfrm>
                <a:off x="2627511" y="4114800"/>
                <a:ext cx="80149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B050"/>
                    </a:solidFill>
                  </a:rPr>
                  <a:t>Arp2/3 complex</a:t>
                </a:r>
                <a:endParaRPr lang="en-US" sz="11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908" name="TextBox 907"/>
              <p:cNvSpPr txBox="1"/>
              <p:nvPr/>
            </p:nvSpPr>
            <p:spPr>
              <a:xfrm>
                <a:off x="8321016" y="3810000"/>
                <a:ext cx="78827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00B0F0"/>
                    </a:solidFill>
                  </a:rPr>
                  <a:t>Capping protein</a:t>
                </a:r>
                <a:endParaRPr lang="en-US" sz="11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909" name="TextBox 908"/>
              <p:cNvSpPr txBox="1"/>
              <p:nvPr/>
            </p:nvSpPr>
            <p:spPr>
              <a:xfrm>
                <a:off x="7928704" y="3671889"/>
                <a:ext cx="9976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tx2"/>
                    </a:solidFill>
                  </a:rPr>
                  <a:t>ATP-Actin</a:t>
                </a:r>
                <a:endParaRPr lang="en-US" sz="11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10" name="TextBox 909"/>
              <p:cNvSpPr txBox="1"/>
              <p:nvPr/>
            </p:nvSpPr>
            <p:spPr>
              <a:xfrm>
                <a:off x="5394083" y="6126987"/>
                <a:ext cx="95368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FFCC00"/>
                    </a:solidFill>
                  </a:rPr>
                  <a:t>ADF/cofilin</a:t>
                </a:r>
                <a:endParaRPr lang="en-US" sz="1100" b="1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912" name="TextBox 911"/>
              <p:cNvSpPr txBox="1"/>
              <p:nvPr/>
            </p:nvSpPr>
            <p:spPr>
              <a:xfrm>
                <a:off x="7970447" y="6345407"/>
                <a:ext cx="10618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C00000"/>
                    </a:solidFill>
                  </a:rPr>
                  <a:t>ADP-Actin</a:t>
                </a:r>
                <a:endParaRPr lang="en-US" sz="1100" b="1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 rot="3205018">
                <a:off x="6064996" y="4985593"/>
                <a:ext cx="656879" cy="77733"/>
                <a:chOff x="5260930" y="4039748"/>
                <a:chExt cx="656879" cy="77733"/>
              </a:xfrm>
            </p:grpSpPr>
            <p:sp>
              <p:nvSpPr>
                <p:cNvPr id="915" name="Line 4702"/>
                <p:cNvSpPr>
                  <a:spLocks noChangeShapeType="1"/>
                </p:cNvSpPr>
                <p:nvPr/>
              </p:nvSpPr>
              <p:spPr bwMode="auto">
                <a:xfrm>
                  <a:off x="5260930" y="4064546"/>
                  <a:ext cx="549346" cy="13241"/>
                </a:xfrm>
                <a:prstGeom prst="line">
                  <a:avLst/>
                </a:prstGeom>
                <a:noFill/>
                <a:ln w="10">
                  <a:solidFill>
                    <a:srgbClr val="01010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6" name="Freeform 4703"/>
                <p:cNvSpPr>
                  <a:spLocks/>
                </p:cNvSpPr>
                <p:nvPr/>
              </p:nvSpPr>
              <p:spPr bwMode="auto">
                <a:xfrm>
                  <a:off x="5785073" y="4039748"/>
                  <a:ext cx="132736" cy="77733"/>
                </a:xfrm>
                <a:custGeom>
                  <a:avLst/>
                  <a:gdLst/>
                  <a:ahLst/>
                  <a:cxnLst>
                    <a:cxn ang="0">
                      <a:pos x="37" y="12"/>
                    </a:cxn>
                    <a:cxn ang="0">
                      <a:pos x="37" y="12"/>
                    </a:cxn>
                    <a:cxn ang="0">
                      <a:pos x="0" y="0"/>
                    </a:cxn>
                    <a:cxn ang="0">
                      <a:pos x="0" y="47"/>
                    </a:cxn>
                    <a:cxn ang="0">
                      <a:pos x="0" y="47"/>
                    </a:cxn>
                    <a:cxn ang="0">
                      <a:pos x="37" y="32"/>
                    </a:cxn>
                    <a:cxn ang="0">
                      <a:pos x="37" y="32"/>
                    </a:cxn>
                    <a:cxn ang="0">
                      <a:pos x="59" y="25"/>
                    </a:cxn>
                    <a:cxn ang="0">
                      <a:pos x="79" y="22"/>
                    </a:cxn>
                    <a:cxn ang="0">
                      <a:pos x="79" y="22"/>
                    </a:cxn>
                    <a:cxn ang="0">
                      <a:pos x="59" y="20"/>
                    </a:cxn>
                    <a:cxn ang="0">
                      <a:pos x="37" y="12"/>
                    </a:cxn>
                  </a:cxnLst>
                  <a:rect l="0" t="0" r="r" b="b"/>
                  <a:pathLst>
                    <a:path w="79" h="47">
                      <a:moveTo>
                        <a:pt x="37" y="12"/>
                      </a:moveTo>
                      <a:lnTo>
                        <a:pt x="37" y="12"/>
                      </a:lnTo>
                      <a:lnTo>
                        <a:pt x="0" y="0"/>
                      </a:lnTo>
                      <a:lnTo>
                        <a:pt x="0" y="47"/>
                      </a:lnTo>
                      <a:lnTo>
                        <a:pt x="0" y="47"/>
                      </a:lnTo>
                      <a:lnTo>
                        <a:pt x="37" y="32"/>
                      </a:lnTo>
                      <a:lnTo>
                        <a:pt x="37" y="32"/>
                      </a:lnTo>
                      <a:lnTo>
                        <a:pt x="59" y="25"/>
                      </a:lnTo>
                      <a:lnTo>
                        <a:pt x="79" y="22"/>
                      </a:lnTo>
                      <a:lnTo>
                        <a:pt x="79" y="22"/>
                      </a:lnTo>
                      <a:lnTo>
                        <a:pt x="59" y="20"/>
                      </a:ln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7" name="Freeform 4704"/>
                <p:cNvSpPr>
                  <a:spLocks/>
                </p:cNvSpPr>
                <p:nvPr/>
              </p:nvSpPr>
              <p:spPr bwMode="auto">
                <a:xfrm>
                  <a:off x="5785073" y="4039748"/>
                  <a:ext cx="132736" cy="77733"/>
                </a:xfrm>
                <a:custGeom>
                  <a:avLst/>
                  <a:gdLst/>
                  <a:ahLst/>
                  <a:cxnLst>
                    <a:cxn ang="0">
                      <a:pos x="37" y="12"/>
                    </a:cxn>
                    <a:cxn ang="0">
                      <a:pos x="37" y="12"/>
                    </a:cxn>
                    <a:cxn ang="0">
                      <a:pos x="0" y="0"/>
                    </a:cxn>
                    <a:cxn ang="0">
                      <a:pos x="0" y="47"/>
                    </a:cxn>
                    <a:cxn ang="0">
                      <a:pos x="0" y="47"/>
                    </a:cxn>
                    <a:cxn ang="0">
                      <a:pos x="37" y="32"/>
                    </a:cxn>
                    <a:cxn ang="0">
                      <a:pos x="37" y="32"/>
                    </a:cxn>
                    <a:cxn ang="0">
                      <a:pos x="59" y="25"/>
                    </a:cxn>
                    <a:cxn ang="0">
                      <a:pos x="79" y="22"/>
                    </a:cxn>
                    <a:cxn ang="0">
                      <a:pos x="79" y="22"/>
                    </a:cxn>
                    <a:cxn ang="0">
                      <a:pos x="59" y="20"/>
                    </a:cxn>
                    <a:cxn ang="0">
                      <a:pos x="37" y="12"/>
                    </a:cxn>
                  </a:cxnLst>
                  <a:rect l="0" t="0" r="r" b="b"/>
                  <a:pathLst>
                    <a:path w="79" h="47">
                      <a:moveTo>
                        <a:pt x="37" y="12"/>
                      </a:moveTo>
                      <a:lnTo>
                        <a:pt x="37" y="12"/>
                      </a:lnTo>
                      <a:lnTo>
                        <a:pt x="0" y="0"/>
                      </a:lnTo>
                      <a:lnTo>
                        <a:pt x="0" y="47"/>
                      </a:lnTo>
                      <a:lnTo>
                        <a:pt x="0" y="47"/>
                      </a:lnTo>
                      <a:lnTo>
                        <a:pt x="37" y="32"/>
                      </a:lnTo>
                      <a:lnTo>
                        <a:pt x="37" y="32"/>
                      </a:lnTo>
                      <a:lnTo>
                        <a:pt x="59" y="25"/>
                      </a:lnTo>
                      <a:lnTo>
                        <a:pt x="79" y="22"/>
                      </a:lnTo>
                      <a:lnTo>
                        <a:pt x="79" y="22"/>
                      </a:lnTo>
                      <a:lnTo>
                        <a:pt x="59" y="20"/>
                      </a:lnTo>
                      <a:lnTo>
                        <a:pt x="37" y="12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 rot="3296683">
                <a:off x="5953885" y="4955036"/>
                <a:ext cx="73005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i="1" dirty="0" smtClean="0"/>
                  <a:t>Pi -release</a:t>
                </a:r>
                <a:endParaRPr lang="en-US" sz="900" i="1" dirty="0"/>
              </a:p>
            </p:txBody>
          </p:sp>
        </p:grpSp>
      </p:grpSp>
      <p:pic>
        <p:nvPicPr>
          <p:cNvPr id="933" name="TypicalFieldForPresentations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24205" t="26875" r="62805" b="60825"/>
          <a:stretch/>
        </p:blipFill>
        <p:spPr>
          <a:xfrm>
            <a:off x="3534518" y="4955822"/>
            <a:ext cx="1071114" cy="98185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1000" y="4605644"/>
            <a:ext cx="4057058" cy="2047228"/>
            <a:chOff x="381000" y="4605644"/>
            <a:chExt cx="4057058" cy="2047228"/>
          </a:xfrm>
        </p:grpSpPr>
        <p:grpSp>
          <p:nvGrpSpPr>
            <p:cNvPr id="19" name="Group 18"/>
            <p:cNvGrpSpPr/>
            <p:nvPr/>
          </p:nvGrpSpPr>
          <p:grpSpPr>
            <a:xfrm>
              <a:off x="381000" y="4605644"/>
              <a:ext cx="4057058" cy="2047228"/>
              <a:chOff x="6584732" y="4590882"/>
              <a:chExt cx="4057058" cy="2047228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6584732" y="4590882"/>
                <a:ext cx="2133600" cy="2047228"/>
              </a:xfrm>
              <a:prstGeom prst="rect">
                <a:avLst/>
              </a:prstGeom>
              <a:solidFill>
                <a:srgbClr val="0070C0">
                  <a:alpha val="40000"/>
                </a:srgbClr>
              </a:solidFill>
              <a:ln>
                <a:solidFill>
                  <a:srgbClr val="000000">
                    <a:alpha val="50196"/>
                  </a:srgbClr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858" name="Ellipse 2707"/>
              <p:cNvSpPr/>
              <p:nvPr/>
            </p:nvSpPr>
            <p:spPr>
              <a:xfrm>
                <a:off x="7162800" y="5132561"/>
                <a:ext cx="1020113" cy="96343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400" dirty="0"/>
              </a:p>
            </p:txBody>
          </p:sp>
          <p:sp>
            <p:nvSpPr>
              <p:cNvPr id="8" name="ZoneTexte 9"/>
              <p:cNvSpPr txBox="1">
                <a:spLocks noChangeArrowheads="1"/>
              </p:cNvSpPr>
              <p:nvPr/>
            </p:nvSpPr>
            <p:spPr bwMode="auto">
              <a:xfrm>
                <a:off x="6988682" y="6171671"/>
                <a:ext cx="14156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b="1" dirty="0" err="1" smtClean="0">
                    <a:solidFill>
                      <a:srgbClr val="0070C0"/>
                    </a:solidFill>
                  </a:rPr>
                  <a:t>Cytoplasm</a:t>
                </a:r>
                <a:endParaRPr lang="fr-FR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700" name="ZoneTexte 2699"/>
              <p:cNvSpPr txBox="1"/>
              <p:nvPr/>
            </p:nvSpPr>
            <p:spPr>
              <a:xfrm>
                <a:off x="7086600" y="4596825"/>
                <a:ext cx="10948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rgbClr val="C00000"/>
                    </a:solidFill>
                  </a:rPr>
                  <a:t>Actin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 Patch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773971" y="6233638"/>
                <a:ext cx="186781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65100" indent="-152400">
                  <a:spcBef>
                    <a:spcPct val="0"/>
                  </a:spcBef>
                </a:pPr>
                <a:r>
                  <a:rPr lang="en-US" sz="2000" i="1" dirty="0" smtClean="0"/>
                  <a:t>No </a:t>
                </a:r>
                <a:r>
                  <a:rPr lang="en-US" sz="2000" i="1" dirty="0"/>
                  <a:t>spatial </a:t>
                </a:r>
                <a:r>
                  <a:rPr lang="en-US" sz="2000" i="1" dirty="0" smtClean="0"/>
                  <a:t>details</a:t>
                </a:r>
                <a:endParaRPr lang="en-US" sz="2000" i="1" dirty="0"/>
              </a:p>
            </p:txBody>
          </p:sp>
          <p:sp>
            <p:nvSpPr>
              <p:cNvPr id="2708" name="Ellipse 2707"/>
              <p:cNvSpPr/>
              <p:nvPr/>
            </p:nvSpPr>
            <p:spPr>
              <a:xfrm>
                <a:off x="7162800" y="5132561"/>
                <a:ext cx="1020113" cy="963439"/>
              </a:xfrm>
              <a:prstGeom prst="ellipse">
                <a:avLst/>
              </a:prstGeom>
              <a:solidFill>
                <a:srgbClr val="C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400" dirty="0"/>
              </a:p>
            </p:txBody>
          </p:sp>
        </p:grpSp>
        <p:pic>
          <p:nvPicPr>
            <p:cNvPr id="935" name="Picture 9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560"/>
            <a:stretch/>
          </p:blipFill>
          <p:spPr>
            <a:xfrm>
              <a:off x="1096536" y="5353201"/>
              <a:ext cx="759695" cy="731768"/>
            </a:xfrm>
            <a:prstGeom prst="rect">
              <a:avLst/>
            </a:prstGeom>
          </p:spPr>
        </p:pic>
      </p:grpSp>
      <p:sp>
        <p:nvSpPr>
          <p:cNvPr id="2705" name="Flèche droite 2704"/>
          <p:cNvSpPr/>
          <p:nvPr/>
        </p:nvSpPr>
        <p:spPr>
          <a:xfrm rot="9000649">
            <a:off x="1811509" y="4953259"/>
            <a:ext cx="2257274" cy="20303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898" name="ZoneTexte 10"/>
          <p:cNvSpPr txBox="1">
            <a:spLocks noChangeArrowheads="1"/>
          </p:cNvSpPr>
          <p:nvPr/>
        </p:nvSpPr>
        <p:spPr bwMode="auto">
          <a:xfrm>
            <a:off x="7243938" y="651576"/>
            <a:ext cx="1788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i="1" dirty="0" smtClean="0"/>
              <a:t>Sirotkin et al 2010</a:t>
            </a:r>
          </a:p>
          <a:p>
            <a:pPr algn="r"/>
            <a:r>
              <a:rPr lang="fr-FR" sz="1200" i="1" dirty="0" smtClean="0"/>
              <a:t>Berro </a:t>
            </a:r>
            <a:r>
              <a:rPr lang="fr-FR" sz="1200" i="1" dirty="0"/>
              <a:t>et </a:t>
            </a:r>
            <a:r>
              <a:rPr lang="fr-FR" sz="1200" i="1" dirty="0" smtClean="0"/>
              <a:t>2010</a:t>
            </a:r>
            <a:endParaRPr lang="en-US" sz="1200" i="1" dirty="0"/>
          </a:p>
        </p:txBody>
      </p:sp>
      <p:grpSp>
        <p:nvGrpSpPr>
          <p:cNvPr id="899" name="Groupe 1023"/>
          <p:cNvGrpSpPr/>
          <p:nvPr/>
        </p:nvGrpSpPr>
        <p:grpSpPr>
          <a:xfrm>
            <a:off x="5399453" y="1134883"/>
            <a:ext cx="3315204" cy="2533069"/>
            <a:chOff x="683568" y="3429000"/>
            <a:chExt cx="4104456" cy="3136118"/>
          </a:xfrm>
        </p:grpSpPr>
        <p:pic>
          <p:nvPicPr>
            <p:cNvPr id="90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t="14449"/>
            <a:stretch>
              <a:fillRect/>
            </a:stretch>
          </p:blipFill>
          <p:spPr bwMode="auto">
            <a:xfrm>
              <a:off x="683568" y="3429000"/>
              <a:ext cx="4104456" cy="3136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 l="18333" t="6873" r="46667" b="69923"/>
            <a:stretch>
              <a:fillRect/>
            </a:stretch>
          </p:blipFill>
          <p:spPr bwMode="auto">
            <a:xfrm>
              <a:off x="1475656" y="3717032"/>
              <a:ext cx="1224136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2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 l="71863" t="6873" r="5490" b="72501"/>
            <a:stretch>
              <a:fillRect/>
            </a:stretch>
          </p:blipFill>
          <p:spPr bwMode="auto">
            <a:xfrm>
              <a:off x="1547664" y="4293096"/>
              <a:ext cx="792088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03" name="Picture 3"/>
          <p:cNvPicPr>
            <a:picLocks noChangeAspect="1" noChangeArrowheads="1"/>
          </p:cNvPicPr>
          <p:nvPr/>
        </p:nvPicPr>
        <p:blipFill>
          <a:blip r:embed="rId12" cstate="print"/>
          <a:srcRect t="12509"/>
          <a:stretch>
            <a:fillRect/>
          </a:stretch>
        </p:blipFill>
        <p:spPr bwMode="auto">
          <a:xfrm>
            <a:off x="5467925" y="1103333"/>
            <a:ext cx="3289553" cy="25400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6061127" y="1388813"/>
            <a:ext cx="937310" cy="455712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934" name="TextBox 933"/>
          <p:cNvSpPr txBox="1"/>
          <p:nvPr/>
        </p:nvSpPr>
        <p:spPr>
          <a:xfrm rot="16200000">
            <a:off x="4462150" y="1915721"/>
            <a:ext cx="22059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Number of molecules</a:t>
            </a:r>
            <a:endParaRPr lang="en-US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032563" y="1405568"/>
            <a:ext cx="849940" cy="970278"/>
            <a:chOff x="6032563" y="1405568"/>
            <a:chExt cx="849940" cy="970278"/>
          </a:xfrm>
        </p:grpSpPr>
        <p:sp>
          <p:nvSpPr>
            <p:cNvPr id="905" name="TextBox 904"/>
            <p:cNvSpPr txBox="1"/>
            <p:nvPr/>
          </p:nvSpPr>
          <p:spPr>
            <a:xfrm>
              <a:off x="6053403" y="1405568"/>
              <a:ext cx="8291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>
                  <a:solidFill>
                    <a:srgbClr val="EF191F"/>
                  </a:solidFill>
                </a:rPr>
                <a:t>WASp</a:t>
              </a:r>
              <a:endParaRPr lang="en-US" sz="900" dirty="0" smtClean="0">
                <a:solidFill>
                  <a:srgbClr val="EF191F"/>
                </a:solidFill>
              </a:endParaRPr>
            </a:p>
            <a:p>
              <a:r>
                <a:rPr lang="en-US" sz="900" dirty="0" smtClean="0"/>
                <a:t>Arp2/3</a:t>
              </a:r>
            </a:p>
            <a:p>
              <a:r>
                <a:rPr lang="en-US" sz="900" dirty="0" smtClean="0">
                  <a:solidFill>
                    <a:srgbClr val="1AB0A5"/>
                  </a:solidFill>
                </a:rPr>
                <a:t>Actin</a:t>
              </a:r>
            </a:p>
            <a:p>
              <a:r>
                <a:rPr lang="en-US" sz="900" dirty="0" smtClean="0">
                  <a:solidFill>
                    <a:srgbClr val="4A795C"/>
                  </a:solidFill>
                </a:rPr>
                <a:t>Capping </a:t>
              </a:r>
              <a:r>
                <a:rPr lang="en-US" sz="900" dirty="0" err="1" smtClean="0">
                  <a:solidFill>
                    <a:srgbClr val="4A795C"/>
                  </a:solidFill>
                </a:rPr>
                <a:t>prot.</a:t>
              </a:r>
              <a:endParaRPr lang="en-US" sz="900" dirty="0">
                <a:solidFill>
                  <a:srgbClr val="4A795C"/>
                </a:solidFill>
              </a:endParaRPr>
            </a:p>
          </p:txBody>
        </p:sp>
        <p:sp>
          <p:nvSpPr>
            <p:cNvPr id="906" name="Rectangle 905"/>
            <p:cNvSpPr/>
            <p:nvPr/>
          </p:nvSpPr>
          <p:spPr bwMode="auto">
            <a:xfrm>
              <a:off x="6032563" y="2024447"/>
              <a:ext cx="704603" cy="351399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pic>
        <p:nvPicPr>
          <p:cNvPr id="911" name="TypicalFieldForPresentations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077" y="1098840"/>
            <a:ext cx="2671369" cy="2585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1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9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33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911"/>
                </p:tgtEl>
              </p:cMediaNode>
            </p:video>
          </p:childTnLst>
        </p:cTn>
      </p:par>
    </p:tnLst>
    <p:bldLst>
      <p:bldP spid="9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3" y="178594"/>
            <a:ext cx="6246017" cy="1402556"/>
          </a:xfrm>
        </p:spPr>
        <p:txBody>
          <a:bodyPr/>
          <a:lstStyle/>
          <a:p>
            <a:r>
              <a:rPr lang="en-US" dirty="0" smtClean="0"/>
              <a:t>This simple ODE model allowed us to make several </a:t>
            </a:r>
            <a:r>
              <a:rPr lang="en-US" dirty="0"/>
              <a:t>predictions </a:t>
            </a:r>
            <a:r>
              <a:rPr lang="en-US" dirty="0" smtClean="0"/>
              <a:t>that are experimentally testable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sz="quarter" idx="10"/>
          </p:nvPr>
        </p:nvSpPr>
        <p:spPr>
          <a:xfrm>
            <a:off x="304800" y="1447800"/>
            <a:ext cx="6057900" cy="5058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indent="0"/>
            <a:endParaRPr lang="en-US" b="1" spc="-40" dirty="0" smtClean="0">
              <a:solidFill>
                <a:srgbClr val="002060"/>
              </a:solidFill>
            </a:endParaRPr>
          </a:p>
          <a:p>
            <a:pPr marL="569912" indent="-457200">
              <a:buFont typeface="+mj-lt"/>
              <a:buAutoNum type="arabicPeriod"/>
            </a:pPr>
            <a:r>
              <a:rPr lang="en-US" b="1" spc="-40" dirty="0" smtClean="0">
                <a:solidFill>
                  <a:srgbClr val="002060"/>
                </a:solidFill>
              </a:rPr>
              <a:t>ADF/cofilin releases chunks </a:t>
            </a:r>
            <a:r>
              <a:rPr lang="en-US" spc="-40" dirty="0" smtClean="0"/>
              <a:t>of the actin network in the cytoplasm</a:t>
            </a:r>
          </a:p>
          <a:p>
            <a:pPr marL="346075" lvl="1" indent="0">
              <a:buNone/>
            </a:pPr>
            <a:r>
              <a:rPr lang="en-US" spc="-40" dirty="0"/>
              <a:t>	</a:t>
            </a:r>
            <a:r>
              <a:rPr lang="en-US" spc="-40" dirty="0" smtClean="0">
                <a:sym typeface="Wingdings" panose="05000000000000000000" pitchFamily="2" charset="2"/>
              </a:rPr>
              <a:t> </a:t>
            </a:r>
            <a:r>
              <a:rPr lang="en-US" spc="-40" dirty="0" smtClean="0"/>
              <a:t>Validated by </a:t>
            </a:r>
            <a:r>
              <a:rPr lang="en-US" i="1" dirty="0" smtClean="0"/>
              <a:t>Chen </a:t>
            </a:r>
            <a:r>
              <a:rPr lang="en-US" i="1" dirty="0"/>
              <a:t>and Pollard JCB </a:t>
            </a:r>
            <a:r>
              <a:rPr lang="en-US" i="1" dirty="0" smtClean="0"/>
              <a:t>2013</a:t>
            </a:r>
            <a:endParaRPr lang="en-US" spc="-40" dirty="0" smtClean="0"/>
          </a:p>
          <a:p>
            <a:pPr marL="569912" indent="-457200">
              <a:buFont typeface="+mj-lt"/>
              <a:buAutoNum type="arabicPeriod"/>
            </a:pPr>
            <a:endParaRPr lang="en-US" i="1" spc="-40" dirty="0" smtClean="0"/>
          </a:p>
          <a:p>
            <a:pPr marL="569912" indent="-457200">
              <a:buFont typeface="+mj-lt"/>
              <a:buAutoNum type="arabicPeriod"/>
            </a:pPr>
            <a:r>
              <a:rPr lang="en-US" i="1" spc="-40" dirty="0" smtClean="0"/>
              <a:t>S. pombe</a:t>
            </a:r>
            <a:r>
              <a:rPr lang="en-US" spc="-40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actin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002060"/>
                </a:solidFill>
              </a:rPr>
              <a:t>Arp2/3</a:t>
            </a:r>
            <a:r>
              <a:rPr lang="en-US" dirty="0" smtClean="0"/>
              <a:t> complex have </a:t>
            </a:r>
            <a:r>
              <a:rPr lang="en-US" b="1" dirty="0" smtClean="0">
                <a:solidFill>
                  <a:srgbClr val="002060"/>
                </a:solidFill>
              </a:rPr>
              <a:t>faster </a:t>
            </a:r>
            <a:r>
              <a:rPr lang="en-US" dirty="0" smtClean="0"/>
              <a:t>dynamics </a:t>
            </a:r>
            <a:r>
              <a:rPr lang="en-US" b="1" i="1" dirty="0" smtClean="0">
                <a:solidFill>
                  <a:srgbClr val="002060"/>
                </a:solidFill>
              </a:rPr>
              <a:t>in vivo</a:t>
            </a:r>
          </a:p>
          <a:p>
            <a:pPr marL="346075" lvl="1" indent="0"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	</a:t>
            </a:r>
            <a:r>
              <a:rPr lang="en-US" spc="-40" dirty="0">
                <a:sym typeface="Wingdings" panose="05000000000000000000" pitchFamily="2" charset="2"/>
              </a:rPr>
              <a:t>  </a:t>
            </a:r>
            <a:r>
              <a:rPr lang="en-US" spc="-40" dirty="0"/>
              <a:t>Validated by</a:t>
            </a:r>
            <a:r>
              <a:rPr lang="en-US" i="1" dirty="0" smtClean="0"/>
              <a:t> </a:t>
            </a:r>
            <a:r>
              <a:rPr lang="en-US" i="1" dirty="0" err="1"/>
              <a:t>Ti</a:t>
            </a:r>
            <a:r>
              <a:rPr lang="en-US" i="1" dirty="0"/>
              <a:t> and Pollard, JBC </a:t>
            </a:r>
            <a:r>
              <a:rPr lang="en-US" i="1" dirty="0" smtClean="0"/>
              <a:t>2011</a:t>
            </a:r>
          </a:p>
          <a:p>
            <a:pPr marL="346075" lvl="1" indent="0">
              <a:buNone/>
            </a:pPr>
            <a:r>
              <a:rPr lang="en-US" b="1" i="1" dirty="0">
                <a:solidFill>
                  <a:srgbClr val="002060"/>
                </a:solidFill>
              </a:rPr>
              <a:t>	</a:t>
            </a:r>
            <a:r>
              <a:rPr lang="en-US" b="1" i="1" dirty="0" smtClean="0">
                <a:solidFill>
                  <a:srgbClr val="002060"/>
                </a:solidFill>
              </a:rPr>
              <a:t>	</a:t>
            </a:r>
            <a:r>
              <a:rPr lang="en-US" i="1" dirty="0" smtClean="0"/>
              <a:t>and by </a:t>
            </a:r>
            <a:r>
              <a:rPr lang="en-US" i="1" dirty="0" err="1" smtClean="0"/>
              <a:t>Arasada</a:t>
            </a:r>
            <a:r>
              <a:rPr lang="en-US" i="1" dirty="0" smtClean="0"/>
              <a:t> </a:t>
            </a:r>
            <a:r>
              <a:rPr lang="en-US" i="1" dirty="0"/>
              <a:t>and Pollard </a:t>
            </a:r>
            <a:r>
              <a:rPr lang="en-US" i="1" dirty="0" err="1"/>
              <a:t>Curr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2011</a:t>
            </a:r>
            <a:endParaRPr lang="en-US" i="1" dirty="0" smtClean="0"/>
          </a:p>
          <a:p>
            <a:pPr marL="0" indent="0"/>
            <a:endParaRPr lang="en-US" dirty="0"/>
          </a:p>
          <a:p>
            <a:pPr marL="571500" indent="-571500">
              <a:buFont typeface="+mj-lt"/>
              <a:buAutoNum type="arabicPeriod" startAt="3"/>
            </a:pPr>
            <a:r>
              <a:rPr lang="en-US" dirty="0" smtClean="0"/>
              <a:t>Actin </a:t>
            </a:r>
            <a:r>
              <a:rPr lang="en-US" dirty="0"/>
              <a:t>filaments </a:t>
            </a:r>
            <a:r>
              <a:rPr lang="en-US" b="1" dirty="0">
                <a:solidFill>
                  <a:srgbClr val="002060"/>
                </a:solidFill>
              </a:rPr>
              <a:t>turn over about 3 times </a:t>
            </a:r>
            <a:r>
              <a:rPr lang="en-US" dirty="0"/>
              <a:t>during the entire time course</a:t>
            </a:r>
          </a:p>
          <a:p>
            <a:pPr marL="571500" indent="-571500">
              <a:buFont typeface="+mj-lt"/>
              <a:buAutoNum type="arabicPeriod" startAt="3"/>
            </a:pPr>
            <a:endParaRPr lang="fr-FR" dirty="0"/>
          </a:p>
          <a:p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adf1-M2 fim1-mGF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2043157"/>
            <a:ext cx="2644807" cy="2224043"/>
          </a:xfrm>
          <a:prstGeom prst="rect">
            <a:avLst/>
          </a:prstGeom>
        </p:spPr>
      </p:pic>
      <p:pic>
        <p:nvPicPr>
          <p:cNvPr id="7" name="Fim1GFPWTSmaller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6808" y="106180"/>
            <a:ext cx="1828800" cy="1798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1" y="4267200"/>
            <a:ext cx="2492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adf1-M2 (Chen &amp; Pollard, 2013)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1524000"/>
            <a:ext cx="900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Wild-type</a:t>
            </a:r>
            <a:endParaRPr lang="en-US" sz="1200" i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12694" y="4921624"/>
            <a:ext cx="5459506" cy="874058"/>
          </a:xfrm>
          <a:prstGeom prst="rect">
            <a:avLst/>
          </a:prstGeom>
          <a:noFill/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6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376"/>
            <a:ext cx="9144000" cy="1077687"/>
          </a:xfrm>
        </p:spPr>
        <p:txBody>
          <a:bodyPr/>
          <a:lstStyle/>
          <a:p>
            <a:r>
              <a:rPr lang="en-US" sz="2600" dirty="0" smtClean="0"/>
              <a:t>How does actin assemble and disassemble during endocytosis?</a:t>
            </a:r>
            <a:br>
              <a:rPr lang="en-US" sz="2600" dirty="0" smtClean="0"/>
            </a:br>
            <a:r>
              <a:rPr lang="en-US" sz="2600" dirty="0" smtClean="0"/>
              <a:t>Does it turn over?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91583" y="1203063"/>
            <a:ext cx="8175001" cy="495300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4"/>
                </a:solidFill>
              </a:rPr>
              <a:t>Two competing hypotheses: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69802" y="3828675"/>
            <a:ext cx="7466198" cy="2150556"/>
            <a:chOff x="1169803" y="4088319"/>
            <a:chExt cx="7466198" cy="2150556"/>
          </a:xfrm>
        </p:grpSpPr>
        <p:pic>
          <p:nvPicPr>
            <p:cNvPr id="9" name="Picture 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7" t="25715" b="59396"/>
            <a:stretch/>
          </p:blipFill>
          <p:spPr>
            <a:xfrm flipV="1">
              <a:off x="1981200" y="4552950"/>
              <a:ext cx="6395186" cy="16859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69803" y="4088319"/>
              <a:ext cx="7466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B) 	Continuous turnover</a:t>
              </a:r>
              <a:endParaRPr lang="en-US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3868" y="1535587"/>
            <a:ext cx="8734865" cy="2169410"/>
            <a:chOff x="393868" y="1564390"/>
            <a:chExt cx="8734865" cy="2169410"/>
          </a:xfrm>
        </p:grpSpPr>
        <p:pic>
          <p:nvPicPr>
            <p:cNvPr id="4" name="Picture 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7" t="3291" b="81904"/>
            <a:stretch/>
          </p:blipFill>
          <p:spPr>
            <a:xfrm flipV="1">
              <a:off x="1943100" y="2057400"/>
              <a:ext cx="6433286" cy="1676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69802" y="1564390"/>
              <a:ext cx="7958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A) 	Assembly……………..  </a:t>
              </a:r>
              <a:r>
                <a:rPr lang="en-US" b="1" dirty="0"/>
                <a:t>t</a:t>
              </a:r>
              <a:r>
                <a:rPr lang="en-US" b="1" dirty="0" smtClean="0"/>
                <a:t>hen  ………….…… disassembly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0133" y="2851875"/>
              <a:ext cx="1746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Actin filament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9447" y="2049971"/>
              <a:ext cx="1289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Membrane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3868" y="2497356"/>
              <a:ext cx="1551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BE"/>
                  </a:solidFill>
                </a:rPr>
                <a:t>1 actin subunit</a:t>
              </a:r>
              <a:endParaRPr lang="en-US" dirty="0">
                <a:solidFill>
                  <a:srgbClr val="FF00B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1583" y="6074530"/>
            <a:ext cx="737853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u="sng" dirty="0" smtClean="0"/>
              <a:t>Strategy to discriminate between hypotheses:</a:t>
            </a:r>
          </a:p>
          <a:p>
            <a:r>
              <a:rPr lang="en-US" sz="2000" dirty="0"/>
              <a:t>	</a:t>
            </a:r>
            <a:r>
              <a:rPr lang="en-US" sz="2000" b="1" dirty="0" smtClean="0">
                <a:solidFill>
                  <a:schemeClr val="accent6"/>
                </a:solidFill>
              </a:rPr>
              <a:t>measure the residence times</a:t>
            </a:r>
            <a:r>
              <a:rPr lang="en-US" sz="2000" dirty="0" smtClean="0"/>
              <a:t> of individual molecules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2777" y="5628753"/>
            <a:ext cx="18803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Lacy et al </a:t>
            </a:r>
            <a:r>
              <a:rPr lang="en-US" sz="1400" i="1" dirty="0" smtClean="0"/>
              <a:t>(bioRxiv 2019)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94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15" y="224954"/>
            <a:ext cx="8589169" cy="964406"/>
          </a:xfrm>
        </p:spPr>
        <p:txBody>
          <a:bodyPr/>
          <a:lstStyle/>
          <a:p>
            <a:r>
              <a:rPr lang="en-US" dirty="0" smtClean="0"/>
              <a:t>Mathematical modeling shows that each mechanism produces different distributions of residence times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01166" y="1533186"/>
            <a:ext cx="5971289" cy="5035609"/>
            <a:chOff x="2710548" y="1163962"/>
            <a:chExt cx="4486636" cy="3783596"/>
          </a:xfrm>
        </p:grpSpPr>
        <p:grpSp>
          <p:nvGrpSpPr>
            <p:cNvPr id="7" name="Group 6"/>
            <p:cNvGrpSpPr/>
            <p:nvPr/>
          </p:nvGrpSpPr>
          <p:grpSpPr>
            <a:xfrm>
              <a:off x="2710548" y="1163962"/>
              <a:ext cx="4486636" cy="3783596"/>
              <a:chOff x="5103821" y="2298007"/>
              <a:chExt cx="2686277" cy="2265347"/>
            </a:xfrm>
          </p:grpSpPr>
          <p:pic>
            <p:nvPicPr>
              <p:cNvPr id="5" name="Picture 4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5" t="47064" r="57989" b="34425"/>
              <a:stretch/>
            </p:blipFill>
            <p:spPr>
              <a:xfrm>
                <a:off x="5103821" y="2351314"/>
                <a:ext cx="1384445" cy="11268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48" t="46189" b="34425"/>
              <a:stretch/>
            </p:blipFill>
            <p:spPr>
              <a:xfrm>
                <a:off x="6530086" y="2298007"/>
                <a:ext cx="1247575" cy="118017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5" t="83038" r="57989" b="409"/>
              <a:stretch/>
            </p:blipFill>
            <p:spPr>
              <a:xfrm>
                <a:off x="5108911" y="3543390"/>
                <a:ext cx="1384445" cy="1007649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48" t="82804" b="411"/>
              <a:stretch/>
            </p:blipFill>
            <p:spPr>
              <a:xfrm>
                <a:off x="6542523" y="3541503"/>
                <a:ext cx="1247575" cy="1021851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3009901" y="1279866"/>
              <a:ext cx="1924050" cy="439381"/>
            </a:xfrm>
            <a:prstGeom prst="rect">
              <a:avLst/>
            </a:prstGeom>
            <a:solidFill>
              <a:srgbClr val="FFFF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Assembly then disassembly</a:t>
              </a:r>
              <a:endParaRPr lang="en-US" sz="16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152" y="2571588"/>
            <a:ext cx="2254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Rates of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Assembly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Disassembly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3130" y="4735526"/>
            <a:ext cx="2254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Distribution of </a:t>
            </a:r>
            <a:r>
              <a:rPr lang="en-US" b="1" dirty="0" smtClean="0"/>
              <a:t>residence times </a:t>
            </a:r>
            <a:r>
              <a:rPr lang="en-US" dirty="0" smtClean="0"/>
              <a:t>of single molecules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414" y="6394753"/>
            <a:ext cx="2365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Lacy et al </a:t>
            </a:r>
            <a:r>
              <a:rPr lang="en-US" i="1" dirty="0" smtClean="0"/>
              <a:t>(bioRxiv 2019)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574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" y="0"/>
            <a:ext cx="7605903" cy="116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sym typeface="Gill Sans Light" charset="0"/>
              </a:rPr>
              <a:t>Strategy to measure the residence time of individual molecules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78456" y="1086990"/>
            <a:ext cx="7528894" cy="17692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5138" indent="-236538"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Sparsely label </a:t>
            </a:r>
            <a:r>
              <a:rPr lang="en-US" dirty="0" smtClean="0"/>
              <a:t>protein of interest with SNAP-tag and very low concentration of </a:t>
            </a:r>
            <a:r>
              <a:rPr lang="en-US" dirty="0" err="1"/>
              <a:t>SiR</a:t>
            </a:r>
            <a:r>
              <a:rPr lang="en-US" dirty="0"/>
              <a:t> </a:t>
            </a:r>
            <a:r>
              <a:rPr lang="en-US" dirty="0" smtClean="0"/>
              <a:t>dye (Silicon Rhodamine)</a:t>
            </a:r>
          </a:p>
          <a:p>
            <a:pPr marL="465138" indent="-236538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At most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tagged molecule per endocytic structure</a:t>
            </a:r>
          </a:p>
          <a:p>
            <a:pPr marL="465138" indent="-236538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Measure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how long </a:t>
            </a:r>
            <a:r>
              <a:rPr lang="en-US" dirty="0" smtClean="0"/>
              <a:t>the tagged molecule stays at the endocytic site, aka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residence times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-2" b="66190"/>
          <a:stretch/>
        </p:blipFill>
        <p:spPr>
          <a:xfrm>
            <a:off x="478456" y="3795773"/>
            <a:ext cx="4248885" cy="1933936"/>
          </a:xfrm>
          <a:prstGeom prst="rect">
            <a:avLst/>
          </a:prstGeom>
        </p:spPr>
      </p:pic>
      <p:pic>
        <p:nvPicPr>
          <p:cNvPr id="31" name="SRAPdemo 16_12_series_BO_TIRF-trackmateCapture_labe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5"/>
                </p14:media>
              </p:ext>
            </p:extLst>
          </p:nvPr>
        </p:nvPicPr>
        <p:blipFill rotWithShape="1">
          <a:blip r:embed="rId6"/>
          <a:srcRect r="14623" b="8105"/>
          <a:stretch>
            <a:fillRect/>
          </a:stretch>
        </p:blipFill>
        <p:spPr bwMode="auto">
          <a:xfrm>
            <a:off x="5163764" y="3043456"/>
            <a:ext cx="3767277" cy="337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315258" y="3459708"/>
            <a:ext cx="1982250" cy="3114039"/>
            <a:chOff x="5522598" y="2076038"/>
            <a:chExt cx="2617011" cy="4111225"/>
          </a:xfrm>
        </p:grpSpPr>
        <p:sp>
          <p:nvSpPr>
            <p:cNvPr id="32" name="Rounded Rectangle 31"/>
            <p:cNvSpPr/>
            <p:nvPr/>
          </p:nvSpPr>
          <p:spPr bwMode="auto">
            <a:xfrm rot="2474196">
              <a:off x="7165216" y="3217770"/>
              <a:ext cx="974393" cy="2969493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  <a:prstDash val="soli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 rot="2421617">
              <a:off x="6255426" y="2603686"/>
              <a:ext cx="974091" cy="3196278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  <a:prstDash val="soli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 rot="2421617">
              <a:off x="5522598" y="2076038"/>
              <a:ext cx="914822" cy="301069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C000"/>
              </a:solidFill>
              <a:prstDash val="soli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163764" y="6452297"/>
            <a:ext cx="225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Pil1p-SNAP+SiR</a:t>
            </a:r>
            <a:endParaRPr lang="en-US" sz="14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137160" y="6390742"/>
            <a:ext cx="349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Lacy et al. </a:t>
            </a:r>
            <a:r>
              <a:rPr lang="en-US" i="1" dirty="0" smtClean="0"/>
              <a:t>(2017)</a:t>
            </a:r>
            <a:endParaRPr lang="en-US" i="1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499" r="-1" b="616"/>
          <a:stretch/>
        </p:blipFill>
        <p:spPr>
          <a:xfrm>
            <a:off x="5172060" y="3043456"/>
            <a:ext cx="3762542" cy="33700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3063" y="1597023"/>
            <a:ext cx="1400937" cy="408623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Mike Lacy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16" y="90345"/>
            <a:ext cx="1040402" cy="14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5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2" y="7808"/>
            <a:ext cx="8643938" cy="964406"/>
          </a:xfrm>
        </p:spPr>
        <p:txBody>
          <a:bodyPr/>
          <a:lstStyle/>
          <a:p>
            <a:r>
              <a:rPr lang="en-US" dirty="0" smtClean="0"/>
              <a:t>The actin machinery does turn over (~4 times)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30931" y="3219451"/>
            <a:ext cx="4089629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>
            <a:lvl1pPr marL="228600" marR="0" indent="-11588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None/>
              <a:tabLst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1963" marR="0" indent="-16668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tabLst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690563" marR="0" indent="-1905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MT" pitchFamily="34" charset="0"/>
              <a:buChar char="­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914400" marR="0" indent="-146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201738" marR="0" indent="-1651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tabLst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571488" indent="-214294" algn="l" rtl="0" eaLnBrk="1" fontAlgn="base" hangingPunct="1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1892929" indent="-214294" algn="l" rtl="0" eaLnBrk="1" fontAlgn="base" hangingPunct="1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214371" indent="-214294" algn="l" rtl="0" eaLnBrk="1" fontAlgn="base" hangingPunct="1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535811" indent="-214294" algn="l" rtl="0" eaLnBrk="1" fontAlgn="base" hangingPunct="1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 marL="342900" indent="-231775">
              <a:buFont typeface="Arial" panose="020B0604020202020204" pitchFamily="34" charset="0"/>
              <a:buChar char="•"/>
            </a:pPr>
            <a:r>
              <a:rPr lang="en-US" kern="0" dirty="0" smtClean="0"/>
              <a:t>The data match with the turnover model</a:t>
            </a:r>
          </a:p>
          <a:p>
            <a:pPr marL="342900" indent="-231775">
              <a:buFont typeface="Arial" panose="020B0604020202020204" pitchFamily="34" charset="0"/>
              <a:buChar char="•"/>
            </a:pPr>
            <a:r>
              <a:rPr lang="en-US" kern="0" dirty="0" smtClean="0"/>
              <a:t>The mean residence time for the actin machinery is </a:t>
            </a:r>
            <a:r>
              <a:rPr lang="en-US" b="1" kern="0" dirty="0" smtClean="0">
                <a:solidFill>
                  <a:schemeClr val="accent6">
                    <a:lumMod val="75000"/>
                  </a:schemeClr>
                </a:solidFill>
              </a:rPr>
              <a:t>~1.5 s</a:t>
            </a:r>
          </a:p>
          <a:p>
            <a:pPr marL="342900" indent="-231775">
              <a:buFont typeface="Arial" panose="020B0604020202020204" pitchFamily="34" charset="0"/>
              <a:buChar char="•"/>
            </a:pPr>
            <a:r>
              <a:rPr lang="en-US" kern="0" dirty="0" smtClean="0"/>
              <a:t>Virtually no molecule stays for the entire time of the vesicle formation</a:t>
            </a:r>
          </a:p>
          <a:p>
            <a:pPr marL="342900" indent="-231775">
              <a:buFont typeface="Arial" panose="020B0604020202020204" pitchFamily="34" charset="0"/>
              <a:buChar char="•"/>
            </a:pPr>
            <a:r>
              <a:rPr lang="en-US" kern="0" dirty="0">
                <a:sym typeface="Symbol" panose="05050102010706020507" pitchFamily="18" charset="2"/>
              </a:rPr>
              <a:t>T</a:t>
            </a:r>
            <a:r>
              <a:rPr lang="en-US" kern="0" dirty="0"/>
              <a:t>he actin meshwork </a:t>
            </a:r>
            <a:r>
              <a:rPr lang="en-US" b="1" kern="0" dirty="0">
                <a:solidFill>
                  <a:srgbClr val="2D2D8A">
                    <a:lumMod val="75000"/>
                  </a:srgbClr>
                </a:solidFill>
              </a:rPr>
              <a:t>turns over about </a:t>
            </a:r>
            <a:r>
              <a:rPr lang="en-US" b="1" kern="0" dirty="0" smtClean="0">
                <a:solidFill>
                  <a:srgbClr val="2D2D8A">
                    <a:lumMod val="75000"/>
                  </a:srgbClr>
                </a:solidFill>
              </a:rPr>
              <a:t>4 </a:t>
            </a:r>
            <a:r>
              <a:rPr lang="en-US" b="1" kern="0" dirty="0">
                <a:solidFill>
                  <a:srgbClr val="2D2D8A">
                    <a:lumMod val="75000"/>
                  </a:srgbClr>
                </a:solidFill>
              </a:rPr>
              <a:t>times </a:t>
            </a:r>
            <a:r>
              <a:rPr lang="en-US" kern="0" dirty="0" smtClean="0"/>
              <a:t>before the vesicle is pinched off</a:t>
            </a:r>
          </a:p>
          <a:p>
            <a:pPr marL="569912" indent="-457200">
              <a:buFont typeface="Arial" panose="020B0604020202020204" pitchFamily="34" charset="0"/>
              <a:buChar char="•"/>
            </a:pPr>
            <a:endParaRPr lang="en-US" sz="2400" b="1" kern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0033" y="1658216"/>
            <a:ext cx="4440568" cy="3815357"/>
            <a:chOff x="195266" y="1143000"/>
            <a:chExt cx="4440568" cy="3815357"/>
          </a:xfrm>
        </p:grpSpPr>
        <p:grpSp>
          <p:nvGrpSpPr>
            <p:cNvPr id="16" name="Group 15"/>
            <p:cNvGrpSpPr/>
            <p:nvPr/>
          </p:nvGrpSpPr>
          <p:grpSpPr>
            <a:xfrm>
              <a:off x="195266" y="1143000"/>
              <a:ext cx="4440568" cy="3815357"/>
              <a:chOff x="374921" y="2311801"/>
              <a:chExt cx="3301956" cy="283705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55399" y="2311801"/>
                <a:ext cx="3121478" cy="2515189"/>
                <a:chOff x="2278743" y="1262743"/>
                <a:chExt cx="3121478" cy="2515189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FA3D51D-3D4C-4ACF-959C-8FA33C22C790}"/>
                    </a:ext>
                  </a:extLst>
                </p:cNvPr>
                <p:cNvPicPr/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7" t="6160" r="56466" b="55981"/>
                <a:stretch/>
              </p:blipFill>
              <p:spPr bwMode="auto">
                <a:xfrm>
                  <a:off x="2278743" y="1262743"/>
                  <a:ext cx="2960914" cy="238034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EFA3D51D-3D4C-4ACF-959C-8FA33C22C790}"/>
                    </a:ext>
                  </a:extLst>
                </p:cNvPr>
                <p:cNvPicPr/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27" t="88606" r="54476" b="8755"/>
                <a:stretch/>
              </p:blipFill>
              <p:spPr bwMode="auto">
                <a:xfrm>
                  <a:off x="2439307" y="3611978"/>
                  <a:ext cx="2960914" cy="16595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1462752" y="4810303"/>
                <a:ext cx="19979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Residence time (s)</a:t>
                </a:r>
                <a:endParaRPr lang="en-US" sz="16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-39941" y="3311418"/>
                <a:ext cx="11682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Frequency</a:t>
                </a:r>
                <a:endParaRPr lang="en-US" sz="16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343280" y="1481147"/>
              <a:ext cx="1397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Actin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38570" y="2190978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Capping protein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96805" y="2916899"/>
              <a:ext cx="2479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Crosslinker fimbrin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38570" y="3684799"/>
              <a:ext cx="1996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ARP2/3 complex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7995" y="6440930"/>
            <a:ext cx="2365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Lacy et al </a:t>
            </a:r>
            <a:r>
              <a:rPr lang="en-US" i="1" dirty="0" smtClean="0"/>
              <a:t>(bioRxiv 2019)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57138" y="995539"/>
            <a:ext cx="306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Experimental data</a:t>
            </a:r>
            <a:endParaRPr lang="en-US" sz="2400" b="1" i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4572001" y="939360"/>
            <a:ext cx="4238623" cy="1623709"/>
            <a:chOff x="3648077" y="2420930"/>
            <a:chExt cx="5959975" cy="2283116"/>
          </a:xfrm>
        </p:grpSpPr>
        <p:pic>
          <p:nvPicPr>
            <p:cNvPr id="24" name="Picture 2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5" t="83038" r="57989" b="4809"/>
            <a:stretch/>
          </p:blipFill>
          <p:spPr>
            <a:xfrm>
              <a:off x="3648077" y="3059562"/>
              <a:ext cx="3077464" cy="1644484"/>
            </a:xfrm>
            <a:prstGeom prst="rect">
              <a:avLst/>
            </a:prstGeom>
          </p:spPr>
        </p:pic>
        <p:pic>
          <p:nvPicPr>
            <p:cNvPr id="25" name="Picture 2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8" t="82804" b="5013"/>
            <a:stretch/>
          </p:blipFill>
          <p:spPr>
            <a:xfrm>
              <a:off x="6834834" y="3055366"/>
              <a:ext cx="2773218" cy="164867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954626" y="2435506"/>
              <a:ext cx="3224569" cy="64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Assembly then disassembly</a:t>
              </a:r>
              <a:endParaRPr lang="en-US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47323" y="2420930"/>
              <a:ext cx="2560729" cy="64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Continuous turnover</a:t>
              </a:r>
              <a:endParaRPr lang="en-US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9" name="Cross 28"/>
          <p:cNvSpPr/>
          <p:nvPr/>
        </p:nvSpPr>
        <p:spPr bwMode="auto">
          <a:xfrm rot="18900000">
            <a:off x="5358691" y="688513"/>
            <a:ext cx="1050286" cy="1050919"/>
          </a:xfrm>
          <a:prstGeom prst="plus">
            <a:avLst>
              <a:gd name="adj" fmla="val 47101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7125259" y="823846"/>
            <a:ext cx="1436280" cy="692691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6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221281" y="4068354"/>
            <a:ext cx="6046169" cy="106451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How can turnover </a:t>
            </a:r>
            <a:r>
              <a:rPr lang="en-US" sz="2400" dirty="0">
                <a:solidFill>
                  <a:srgbClr val="002060"/>
                </a:solidFill>
              </a:rPr>
              <a:t>be </a:t>
            </a:r>
            <a:r>
              <a:rPr lang="en-US" sz="2400" dirty="0" smtClean="0">
                <a:solidFill>
                  <a:srgbClr val="002060"/>
                </a:solidFill>
              </a:rPr>
              <a:t>useful for endocytosis?</a:t>
            </a:r>
            <a:endParaRPr lang="en-US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6621" y="3113025"/>
            <a:ext cx="883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2010 mathematical </a:t>
            </a:r>
            <a:r>
              <a:rPr lang="en-US" b="1" dirty="0">
                <a:solidFill>
                  <a:srgbClr val="002060"/>
                </a:solidFill>
              </a:rPr>
              <a:t>model </a:t>
            </a:r>
            <a:r>
              <a:rPr lang="en-US" b="1" dirty="0" smtClean="0">
                <a:solidFill>
                  <a:srgbClr val="002060"/>
                </a:solidFill>
              </a:rPr>
              <a:t>predicted turnover</a:t>
            </a:r>
            <a:r>
              <a:rPr lang="en-US" dirty="0" smtClean="0"/>
              <a:t> </a:t>
            </a:r>
            <a:r>
              <a:rPr lang="en-US" dirty="0"/>
              <a:t>of the actin machinery (~ 3 times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Other actin systems </a:t>
            </a:r>
            <a:r>
              <a:rPr lang="en-US" dirty="0" smtClean="0"/>
              <a:t>(e.g. lamellipodia of motile cells) also turnover / treadmill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1281" y="4980061"/>
            <a:ext cx="7722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ore energy from ATP hydrolysis </a:t>
            </a:r>
            <a:r>
              <a:rPr lang="en-US" dirty="0" smtClean="0"/>
              <a:t>available via actin assembly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ore opportunities for the actin meshwork to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remodel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Different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mechanisms for force production </a:t>
            </a:r>
            <a:r>
              <a:rPr lang="en-US" dirty="0" smtClean="0"/>
              <a:t>are possible (e.g. elastic gels)</a:t>
            </a:r>
            <a:endParaRPr lang="en-US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221281" y="2358971"/>
            <a:ext cx="8643938" cy="82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321440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642882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964323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285763"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sz="2400" kern="0" dirty="0" smtClean="0">
                <a:solidFill>
                  <a:srgbClr val="002060"/>
                </a:solidFill>
              </a:rPr>
              <a:t>Turnover of the endocytic machinery is surprising but we had hints:</a:t>
            </a:r>
            <a:endParaRPr lang="en-US" sz="2400" b="1" i="1" kern="0" dirty="0" smtClean="0">
              <a:solidFill>
                <a:srgbClr val="00206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72930" y="413891"/>
            <a:ext cx="4226629" cy="1483834"/>
            <a:chOff x="1981200" y="3963565"/>
            <a:chExt cx="6481112" cy="2275310"/>
          </a:xfrm>
        </p:grpSpPr>
        <p:pic>
          <p:nvPicPr>
            <p:cNvPr id="13" name="Picture 12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7" t="25715" b="59396"/>
            <a:stretch/>
          </p:blipFill>
          <p:spPr>
            <a:xfrm flipV="1">
              <a:off x="1981200" y="4552950"/>
              <a:ext cx="6395186" cy="16859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384756" y="3963565"/>
              <a:ext cx="5077556" cy="566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Continuous turnover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1625" y="286605"/>
            <a:ext cx="5650449" cy="1549790"/>
            <a:chOff x="1943100" y="1357352"/>
            <a:chExt cx="8664398" cy="2376448"/>
          </a:xfrm>
        </p:grpSpPr>
        <p:pic>
          <p:nvPicPr>
            <p:cNvPr id="16" name="Picture 1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7" t="3291" b="81904"/>
            <a:stretch/>
          </p:blipFill>
          <p:spPr>
            <a:xfrm flipV="1">
              <a:off x="1943100" y="2057400"/>
              <a:ext cx="6433286" cy="1676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48567" y="1357352"/>
              <a:ext cx="7958931" cy="56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Assembly then disassembly</a:t>
              </a:r>
              <a:endParaRPr lang="en-US" b="1" dirty="0"/>
            </a:p>
          </p:txBody>
        </p:sp>
      </p:grpSp>
      <p:sp>
        <p:nvSpPr>
          <p:cNvPr id="29" name="Cross 28"/>
          <p:cNvSpPr/>
          <p:nvPr/>
        </p:nvSpPr>
        <p:spPr bwMode="auto">
          <a:xfrm rot="18900000">
            <a:off x="1103077" y="254668"/>
            <a:ext cx="1923928" cy="1925088"/>
          </a:xfrm>
          <a:prstGeom prst="plus">
            <a:avLst>
              <a:gd name="adj" fmla="val 47101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507063" y="260089"/>
            <a:ext cx="4542001" cy="2011681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129" y="6483263"/>
            <a:ext cx="18803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Lacy et al </a:t>
            </a:r>
            <a:r>
              <a:rPr lang="en-US" sz="1400" i="1" dirty="0" smtClean="0"/>
              <a:t>(bioRxiv 2019)</a:t>
            </a:r>
            <a:endParaRPr lang="en-US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9"/>
    </mc:Choice>
    <mc:Fallback xmlns="">
      <p:transition advTm="4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Farmers asked a modeler:</a:t>
            </a:r>
            <a:br>
              <a:rPr lang="en-US" dirty="0" smtClean="0"/>
            </a:br>
            <a:r>
              <a:rPr lang="en-US" dirty="0" smtClean="0"/>
              <a:t>“how can we increase the milk production of our cows?”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65" y="1750914"/>
            <a:ext cx="2659718" cy="265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0665" y="4469401"/>
            <a:ext cx="24432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https://en.wikipedia.org/wiki/Spherical_cow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4" y="5210823"/>
            <a:ext cx="8589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After several months of hard work, the modeler answered: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“ I have a solution. Let’s consider a spherical cow in a vacuum…”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091" y="4469401"/>
            <a:ext cx="2615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https://en.wikipedia.org/wiki/Milk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1" y="1622812"/>
            <a:ext cx="3609069" cy="2768833"/>
          </a:xfrm>
        </p:spPr>
      </p:pic>
      <p:sp>
        <p:nvSpPr>
          <p:cNvPr id="15" name="TextBox 14"/>
          <p:cNvSpPr txBox="1"/>
          <p:nvPr/>
        </p:nvSpPr>
        <p:spPr>
          <a:xfrm>
            <a:off x="304800" y="6543118"/>
            <a:ext cx="246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Berro (Biophysical Reviews 2018)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332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8594"/>
            <a:ext cx="9144000" cy="964406"/>
          </a:xfrm>
        </p:spPr>
        <p:txBody>
          <a:bodyPr/>
          <a:lstStyle/>
          <a:p>
            <a:r>
              <a:rPr lang="en-US" sz="2400" b="1" dirty="0" smtClean="0"/>
              <a:t>PART III – FORCE PRODUCTION BY CROSSLINKING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</a:t>
            </a:r>
            <a:r>
              <a:rPr lang="en-US" dirty="0"/>
              <a:t>can </a:t>
            </a:r>
            <a:r>
              <a:rPr lang="en-US" dirty="0" smtClean="0"/>
              <a:t>crosslinking of actin filaments </a:t>
            </a:r>
            <a:r>
              <a:rPr lang="en-US" dirty="0"/>
              <a:t>help </a:t>
            </a:r>
            <a:r>
              <a:rPr lang="en-US" dirty="0" smtClean="0"/>
              <a:t>produce force?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955" y="5078870"/>
            <a:ext cx="3663045" cy="785972"/>
          </a:xfrm>
        </p:spPr>
        <p:txBody>
          <a:bodyPr/>
          <a:lstStyle/>
          <a:p>
            <a:r>
              <a:rPr lang="en-US" dirty="0" smtClean="0"/>
              <a:t>The endocytic machinery needs to produce </a:t>
            </a:r>
            <a:r>
              <a:rPr lang="en-US" dirty="0">
                <a:solidFill>
                  <a:schemeClr val="accent6"/>
                </a:solidFill>
              </a:rPr>
              <a:t>&gt;</a:t>
            </a:r>
            <a:r>
              <a:rPr lang="en-US" b="1" dirty="0" smtClean="0">
                <a:solidFill>
                  <a:schemeClr val="accent6"/>
                </a:solidFill>
              </a:rPr>
              <a:t>1000 pN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53137" y="1613838"/>
            <a:ext cx="4524014" cy="3036225"/>
            <a:chOff x="5033540" y="3119972"/>
            <a:chExt cx="3348460" cy="2247268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9" t="43043" r="28630" b="16398"/>
            <a:stretch/>
          </p:blipFill>
          <p:spPr bwMode="auto">
            <a:xfrm>
              <a:off x="5033540" y="3119972"/>
              <a:ext cx="3348460" cy="2247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5301929" y="5226991"/>
              <a:ext cx="1049709" cy="140248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873181" y="4578576"/>
              <a:ext cx="1462510" cy="78866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35629" y="4184439"/>
            <a:ext cx="1372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Lacy et al 2018</a:t>
            </a:r>
            <a:endParaRPr lang="en-US" sz="1400" i="1" dirty="0"/>
          </a:p>
        </p:txBody>
      </p:sp>
      <p:sp>
        <p:nvSpPr>
          <p:cNvPr id="18" name="Rectangle 17"/>
          <p:cNvSpPr/>
          <p:nvPr/>
        </p:nvSpPr>
        <p:spPr>
          <a:xfrm>
            <a:off x="5126999" y="6021335"/>
            <a:ext cx="4017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Conservative estimate </a:t>
            </a:r>
            <a:r>
              <a:rPr lang="en-US" sz="1600" b="1" dirty="0" smtClean="0"/>
              <a:t>~ 15 pN</a:t>
            </a:r>
          </a:p>
          <a:p>
            <a:r>
              <a:rPr lang="en-US" sz="1600" dirty="0" smtClean="0"/>
              <a:t>Optimistic estimate </a:t>
            </a:r>
            <a:r>
              <a:rPr lang="en-US" sz="1600" b="1" dirty="0" smtClean="0"/>
              <a:t>~ 200 to1000 pN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26999" y="5027165"/>
            <a:ext cx="348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force produced by actin polymerization </a:t>
            </a:r>
            <a:r>
              <a:rPr lang="en-US" b="1" u="sng" dirty="0" smtClean="0">
                <a:solidFill>
                  <a:schemeClr val="accent6"/>
                </a:solidFill>
              </a:rPr>
              <a:t>alone</a:t>
            </a:r>
            <a:r>
              <a:rPr lang="en-US" b="1" dirty="0" smtClean="0">
                <a:solidFill>
                  <a:schemeClr val="accent6"/>
                </a:solidFill>
              </a:rPr>
              <a:t> is probably too small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2386" y="5304164"/>
            <a:ext cx="97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BUT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380" y="178594"/>
            <a:ext cx="8701591" cy="964406"/>
          </a:xfrm>
        </p:spPr>
        <p:txBody>
          <a:bodyPr/>
          <a:lstStyle/>
          <a:p>
            <a:r>
              <a:rPr lang="en-US" dirty="0" smtClean="0"/>
              <a:t>Actin filament crosslinking protein fimbrin is the second most abundant endocytic protein after actin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36519" y="6250261"/>
            <a:ext cx="14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Berro</a:t>
            </a:r>
            <a:r>
              <a:rPr lang="en-US" sz="1200" i="1" dirty="0" smtClean="0"/>
              <a:t> et al 2014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92380" y="4144593"/>
            <a:ext cx="5379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04775"/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002060"/>
                </a:solidFill>
              </a:rPr>
              <a:t>density of actin filament crosslinker fimbrin is </a:t>
            </a:r>
            <a:r>
              <a:rPr lang="en-US" sz="2000" b="1" dirty="0">
                <a:solidFill>
                  <a:srgbClr val="002060"/>
                </a:solidFill>
              </a:rPr>
              <a:t>very high</a:t>
            </a:r>
            <a:r>
              <a:rPr lang="en-US" sz="2000" dirty="0"/>
              <a:t> and changes over </a:t>
            </a:r>
            <a:r>
              <a:rPr lang="en-US" sz="2000" dirty="0" smtClean="0"/>
              <a:t>time </a:t>
            </a:r>
          </a:p>
          <a:p>
            <a:pPr marL="165100" indent="-104775"/>
            <a:r>
              <a:rPr lang="en-US" sz="2000" dirty="0" smtClean="0"/>
              <a:t>	</a:t>
            </a:r>
            <a:endParaRPr lang="en-US" sz="2000" dirty="0"/>
          </a:p>
          <a:p>
            <a:pPr marL="165100" indent="-104775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Can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the crosslinker fimbrin participate in force production?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33069" y="2647539"/>
            <a:ext cx="3460902" cy="3602722"/>
            <a:chOff x="5511800" y="2978279"/>
            <a:chExt cx="3460902" cy="3602722"/>
          </a:xfrm>
        </p:grpSpPr>
        <p:grpSp>
          <p:nvGrpSpPr>
            <p:cNvPr id="26" name="Group 25"/>
            <p:cNvGrpSpPr/>
            <p:nvPr/>
          </p:nvGrpSpPr>
          <p:grpSpPr>
            <a:xfrm>
              <a:off x="5767366" y="3038598"/>
              <a:ext cx="3034721" cy="3472098"/>
              <a:chOff x="5881666" y="3038598"/>
              <a:chExt cx="3034721" cy="347209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1666" y="3198594"/>
                <a:ext cx="2842418" cy="3312102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 rot="16200000">
                <a:off x="6836283" y="5369532"/>
                <a:ext cx="1123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Scission</a:t>
                </a:r>
                <a:endParaRPr lang="en-US" i="1" dirty="0"/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6883305" y="3169953"/>
                <a:ext cx="626659" cy="547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7469356" y="5240069"/>
                <a:ext cx="642960" cy="4839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92588" y="3038598"/>
                <a:ext cx="26237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Actin : Fimbrin ratio</a:t>
                </a:r>
                <a:endParaRPr lang="en-US" sz="2000" b="1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7526293" y="3607029"/>
                <a:ext cx="0" cy="2393944"/>
              </a:xfrm>
              <a:prstGeom prst="line">
                <a:avLst/>
              </a:prstGeom>
              <a:solidFill>
                <a:srgbClr val="6C7472"/>
              </a:solidFill>
              <a:ln w="127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7" name="Rounded Rectangle 26"/>
            <p:cNvSpPr/>
            <p:nvPr/>
          </p:nvSpPr>
          <p:spPr bwMode="auto">
            <a:xfrm>
              <a:off x="5511800" y="2978279"/>
              <a:ext cx="3460902" cy="3602722"/>
            </a:xfrm>
            <a:prstGeom prst="roundRect">
              <a:avLst>
                <a:gd name="adj" fmla="val 11530"/>
              </a:avLst>
            </a:prstGeom>
            <a:noFill/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06981" y="5175687"/>
            <a:ext cx="651442" cy="571293"/>
            <a:chOff x="3747028" y="2691934"/>
            <a:chExt cx="2021225" cy="1772546"/>
          </a:xfrm>
        </p:grpSpPr>
        <p:pic>
          <p:nvPicPr>
            <p:cNvPr id="30" name="Content Placeholder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03" t="15814" r="24717" b="4626"/>
            <a:stretch/>
          </p:blipFill>
          <p:spPr bwMode="auto">
            <a:xfrm>
              <a:off x="3747029" y="2691934"/>
              <a:ext cx="2021224" cy="1772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 rot="16200000">
              <a:off x="3879754" y="2858121"/>
              <a:ext cx="482601" cy="74805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 rot="16200000">
              <a:off x="5211378" y="2931595"/>
              <a:ext cx="388466" cy="725283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pic>
        <p:nvPicPr>
          <p:cNvPr id="3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9" t="15569" b="15623"/>
          <a:stretch/>
        </p:blipFill>
        <p:spPr bwMode="auto">
          <a:xfrm>
            <a:off x="7549791" y="5189363"/>
            <a:ext cx="452636" cy="58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11496" y="1363315"/>
            <a:ext cx="5798190" cy="1912976"/>
            <a:chOff x="1108257" y="3236094"/>
            <a:chExt cx="5798190" cy="19129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17" t="224" r="28085"/>
            <a:stretch/>
          </p:blipFill>
          <p:spPr>
            <a:xfrm rot="5400000">
              <a:off x="2250540" y="2133064"/>
              <a:ext cx="1873723" cy="415829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41159" y="3236094"/>
              <a:ext cx="156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A74F"/>
                  </a:solidFill>
                </a:rPr>
                <a:t>Actin filaments</a:t>
              </a:r>
              <a:endParaRPr lang="en-US" dirty="0">
                <a:solidFill>
                  <a:srgbClr val="FFA74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70990" y="3550167"/>
              <a:ext cx="1141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3B9FC"/>
                  </a:solidFill>
                </a:rPr>
                <a:t>Fimbrin</a:t>
              </a:r>
              <a:endParaRPr lang="en-US" dirty="0">
                <a:solidFill>
                  <a:srgbClr val="23B9FC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322959" y="3258687"/>
            <a:ext cx="14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Brown et al 2010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669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" y="615"/>
            <a:ext cx="9018535" cy="862193"/>
          </a:xfrm>
        </p:spPr>
        <p:txBody>
          <a:bodyPr/>
          <a:lstStyle/>
          <a:p>
            <a:r>
              <a:rPr lang="en-US" dirty="0" smtClean="0"/>
              <a:t>Crosslinking short actin filaments is hard!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1357" y="1659236"/>
            <a:ext cx="4346720" cy="4246861"/>
          </a:xfrm>
        </p:spPr>
        <p:txBody>
          <a:bodyPr/>
          <a:lstStyle/>
          <a:p>
            <a:r>
              <a:rPr lang="en-US" dirty="0" smtClean="0"/>
              <a:t>Endocytic actin filaments are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&lt;200 nm,</a:t>
            </a:r>
          </a:p>
          <a:p>
            <a:r>
              <a:rPr lang="en-US" dirty="0"/>
              <a:t>w</a:t>
            </a:r>
            <a:r>
              <a:rPr lang="en-US" dirty="0" smtClean="0"/>
              <a:t>hich mean they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remain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straight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/>
              <a:t>Their pitch is on the same order of magnitude (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turn every ~70 nm</a:t>
            </a:r>
            <a:r>
              <a:rPr lang="en-US" dirty="0" smtClean="0"/>
              <a:t>)</a:t>
            </a:r>
            <a:endParaRPr lang="en-US" dirty="0" smtClean="0">
              <a:sym typeface="Symbol" panose="05050102010706020507" pitchFamily="18" charset="2"/>
            </a:endParaRPr>
          </a:p>
          <a:p>
            <a:pPr marL="455612" indent="-342900">
              <a:buFont typeface="Symbol" panose="05050102010706020507" pitchFamily="18" charset="2"/>
              <a:buChar char="®"/>
            </a:pPr>
            <a:r>
              <a:rPr lang="en-US" dirty="0" smtClean="0"/>
              <a:t>crosslinker binding interfaces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virtually never face each other </a:t>
            </a:r>
            <a:r>
              <a:rPr lang="en-US" dirty="0" smtClean="0"/>
              <a:t>perfectly 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5400000">
            <a:off x="1821246" y="1249764"/>
            <a:ext cx="447593" cy="3075455"/>
            <a:chOff x="671622" y="663494"/>
            <a:chExt cx="750777" cy="51586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622" y="663494"/>
              <a:ext cx="750777" cy="515866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671622" y="663494"/>
              <a:ext cx="153878" cy="183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71622" y="5186046"/>
              <a:ext cx="77678" cy="236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71622" y="5688691"/>
              <a:ext cx="249128" cy="133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32" y="2604804"/>
            <a:ext cx="4533364" cy="18019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51573" r="13404" b="39548"/>
          <a:stretch/>
        </p:blipFill>
        <p:spPr>
          <a:xfrm>
            <a:off x="4393474" y="2081118"/>
            <a:ext cx="4627729" cy="4041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t="26237" r="46608" b="30672"/>
          <a:stretch/>
        </p:blipFill>
        <p:spPr>
          <a:xfrm>
            <a:off x="5310051" y="4831899"/>
            <a:ext cx="1869862" cy="1472691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5400000">
            <a:off x="1888456" y="1994995"/>
            <a:ext cx="529949" cy="3075458"/>
            <a:chOff x="671622" y="663494"/>
            <a:chExt cx="750777" cy="51586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622" y="663494"/>
              <a:ext cx="750777" cy="515866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671622" y="663494"/>
              <a:ext cx="153878" cy="183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71622" y="5186046"/>
              <a:ext cx="77678" cy="236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71622" y="5688691"/>
              <a:ext cx="249128" cy="133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215453" y="2862936"/>
            <a:ext cx="542610" cy="620095"/>
            <a:chOff x="7593108" y="388211"/>
            <a:chExt cx="542610" cy="620095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>
              <a:off x="7593108" y="388211"/>
              <a:ext cx="15206" cy="294515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7608314" y="698807"/>
              <a:ext cx="0" cy="188795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8047916" y="460419"/>
              <a:ext cx="68752" cy="116861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7998214" y="811271"/>
              <a:ext cx="137504" cy="197035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7" name="Rectangle 56"/>
          <p:cNvSpPr/>
          <p:nvPr/>
        </p:nvSpPr>
        <p:spPr>
          <a:xfrm>
            <a:off x="4468077" y="1372905"/>
            <a:ext cx="464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Crosslinking twisted filaments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hard</a:t>
            </a:r>
            <a:r>
              <a:rPr lang="en-US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73557" y="3746143"/>
            <a:ext cx="14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Pollard et al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134" y="6498630"/>
            <a:ext cx="163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Ma and Berro 2018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445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of </a:t>
            </a:r>
            <a:br>
              <a:rPr lang="en-US" dirty="0" smtClean="0"/>
            </a:br>
            <a:r>
              <a:rPr lang="en-US" u="sng" dirty="0" smtClean="0"/>
              <a:t>chemical</a:t>
            </a:r>
            <a:r>
              <a:rPr lang="en-US" dirty="0" smtClean="0"/>
              <a:t> energy into </a:t>
            </a:r>
            <a:r>
              <a:rPr lang="en-US" u="sng" dirty="0" smtClean="0"/>
              <a:t>elastic</a:t>
            </a:r>
            <a:r>
              <a:rPr lang="en-US" dirty="0" smtClean="0"/>
              <a:t>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50033" y="1438325"/>
            <a:ext cx="8534400" cy="5029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Figure5A_Epsilon_Original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81683"/>
          <a:stretch/>
        </p:blipFill>
        <p:spPr>
          <a:xfrm>
            <a:off x="8144496" y="1588243"/>
            <a:ext cx="731392" cy="29938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33" name="Group 32"/>
          <p:cNvGrpSpPr/>
          <p:nvPr/>
        </p:nvGrpSpPr>
        <p:grpSpPr>
          <a:xfrm>
            <a:off x="4800600" y="1741104"/>
            <a:ext cx="3301363" cy="2754610"/>
            <a:chOff x="5334110" y="1739900"/>
            <a:chExt cx="2602753" cy="2171700"/>
          </a:xfrm>
        </p:grpSpPr>
        <p:pic>
          <p:nvPicPr>
            <p:cNvPr id="12" name="Figure5A_Epsilon_Magnified.png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27990" t="11681" r="16031" b="15780"/>
            <a:stretch/>
          </p:blipFill>
          <p:spPr>
            <a:xfrm>
              <a:off x="5689601" y="1739900"/>
              <a:ext cx="2235199" cy="217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Rectangle 26"/>
            <p:cNvSpPr/>
            <p:nvPr/>
          </p:nvSpPr>
          <p:spPr bwMode="auto">
            <a:xfrm rot="1883817">
              <a:off x="5334110" y="3718039"/>
              <a:ext cx="1414683" cy="154253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 rot="20413736">
              <a:off x="6709336" y="3688756"/>
              <a:ext cx="1227527" cy="85829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07172" y="6535998"/>
            <a:ext cx="163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Ma and Berro 2018</a:t>
            </a:r>
            <a:endParaRPr lang="en-US" sz="1400" i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80" y="1574342"/>
            <a:ext cx="3874911" cy="29061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t="26237" r="46608" b="30672"/>
          <a:stretch/>
        </p:blipFill>
        <p:spPr>
          <a:xfrm>
            <a:off x="3426941" y="5121712"/>
            <a:ext cx="2107799" cy="166008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5396977" y="1454709"/>
            <a:ext cx="2448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Crosslinker extension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7990830" y="1401521"/>
            <a:ext cx="106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Extended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49192" y="4324949"/>
            <a:ext cx="144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Compressed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7980" y="4461550"/>
            <a:ext cx="2671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Legend</a:t>
            </a:r>
          </a:p>
          <a:p>
            <a:r>
              <a:rPr lang="en-US" sz="1400" i="1" dirty="0" smtClean="0"/>
              <a:t>Blue: actin filaments</a:t>
            </a:r>
          </a:p>
          <a:p>
            <a:r>
              <a:rPr lang="en-US" sz="1400" i="1" dirty="0" smtClean="0"/>
              <a:t>Crosslinkers are not shown</a:t>
            </a:r>
            <a:endParaRPr lang="en-US" sz="14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5552707" y="4410516"/>
            <a:ext cx="2189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Legend</a:t>
            </a:r>
          </a:p>
          <a:p>
            <a:r>
              <a:rPr lang="en-US" sz="1400" i="1" dirty="0" smtClean="0"/>
              <a:t>Gray: actin filaments</a:t>
            </a:r>
          </a:p>
          <a:p>
            <a:r>
              <a:rPr lang="en-US" sz="1400" i="1" dirty="0" smtClean="0"/>
              <a:t>Crosslinkers are color-coded according to their extension</a:t>
            </a:r>
            <a:endParaRPr lang="en-US" sz="1400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0" y="5304283"/>
            <a:ext cx="1106500" cy="1458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1230" y="6467525"/>
            <a:ext cx="99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Rui 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456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/>
        </p:nvSpPr>
        <p:spPr>
          <a:xfrm>
            <a:off x="250147" y="80453"/>
            <a:ext cx="8893853" cy="138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 defTabSz="549148">
              <a:defRPr sz="564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800" b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Crosslinkers can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store</a:t>
            </a:r>
            <a:r>
              <a:rPr sz="2800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large amounts of elastic </a:t>
            </a:r>
            <a:r>
              <a:rPr sz="2800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energy </a:t>
            </a:r>
            <a:endParaRPr lang="en-US" sz="2800" b="0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1800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~10 k</a:t>
            </a:r>
            <a:r>
              <a:rPr lang="en-US" sz="1800" b="0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</a:t>
            </a:r>
            <a:r>
              <a:rPr lang="en-US" sz="1800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 per crosslinker = </a:t>
            </a:r>
            <a:r>
              <a:rPr lang="en-US" sz="1800" b="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Symbol" panose="05050102010706020507" pitchFamily="18" charset="2"/>
              </a:rPr>
              <a:t></a:t>
            </a:r>
            <a:r>
              <a:rPr lang="en-US" sz="1800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half the energy of 1 ATP hydrolysis</a:t>
            </a:r>
            <a:endParaRPr lang="en-US" sz="2400" b="0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53702" y="2367197"/>
            <a:ext cx="4194843" cy="2996119"/>
            <a:chOff x="4177064" y="2258983"/>
            <a:chExt cx="4889214" cy="3492066"/>
          </a:xfrm>
        </p:grpSpPr>
        <p:pic>
          <p:nvPicPr>
            <p:cNvPr id="440" name="Fig6D.pdf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21770" b="23039"/>
            <a:stretch/>
          </p:blipFill>
          <p:spPr>
            <a:xfrm>
              <a:off x="4177064" y="2258983"/>
              <a:ext cx="4889214" cy="349206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5300702" y="3534247"/>
              <a:ext cx="1115424" cy="976064"/>
              <a:chOff x="5300702" y="3534247"/>
              <a:chExt cx="1115424" cy="976064"/>
            </a:xfrm>
          </p:grpSpPr>
          <p:grpSp>
            <p:nvGrpSpPr>
              <p:cNvPr id="448" name="Group 448"/>
              <p:cNvGrpSpPr/>
              <p:nvPr/>
            </p:nvGrpSpPr>
            <p:grpSpPr>
              <a:xfrm>
                <a:off x="5300702" y="3563729"/>
                <a:ext cx="111448" cy="229511"/>
                <a:chOff x="0" y="0"/>
                <a:chExt cx="158501" cy="326413"/>
              </a:xfrm>
            </p:grpSpPr>
            <p:sp>
              <p:nvSpPr>
                <p:cNvPr id="444" name="Shape 444"/>
                <p:cNvSpPr/>
                <p:nvPr/>
              </p:nvSpPr>
              <p:spPr>
                <a:xfrm>
                  <a:off x="15416" y="102240"/>
                  <a:ext cx="127668" cy="127667"/>
                </a:xfrm>
                <a:prstGeom prst="ellips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445" name="Shape 445"/>
                <p:cNvSpPr/>
                <p:nvPr/>
              </p:nvSpPr>
              <p:spPr>
                <a:xfrm flipV="1">
                  <a:off x="76350" y="-1"/>
                  <a:ext cx="1" cy="326415"/>
                </a:xfrm>
                <a:prstGeom prst="lin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46" name="Shape 446"/>
                <p:cNvSpPr/>
                <p:nvPr/>
              </p:nvSpPr>
              <p:spPr>
                <a:xfrm>
                  <a:off x="0" y="1622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47" name="Shape 447"/>
                <p:cNvSpPr/>
                <p:nvPr/>
              </p:nvSpPr>
              <p:spPr>
                <a:xfrm>
                  <a:off x="0" y="309968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53" name="Group 453"/>
              <p:cNvGrpSpPr/>
              <p:nvPr/>
            </p:nvGrpSpPr>
            <p:grpSpPr>
              <a:xfrm>
                <a:off x="5300702" y="3894128"/>
                <a:ext cx="111448" cy="229511"/>
                <a:chOff x="0" y="0"/>
                <a:chExt cx="158501" cy="326413"/>
              </a:xfrm>
            </p:grpSpPr>
            <p:sp>
              <p:nvSpPr>
                <p:cNvPr id="449" name="Shape 449"/>
                <p:cNvSpPr/>
                <p:nvPr/>
              </p:nvSpPr>
              <p:spPr>
                <a:xfrm>
                  <a:off x="15416" y="102240"/>
                  <a:ext cx="127668" cy="127667"/>
                </a:xfrm>
                <a:prstGeom prst="ellips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450" name="Shape 450"/>
                <p:cNvSpPr/>
                <p:nvPr/>
              </p:nvSpPr>
              <p:spPr>
                <a:xfrm flipV="1">
                  <a:off x="76350" y="-1"/>
                  <a:ext cx="1" cy="326415"/>
                </a:xfrm>
                <a:prstGeom prst="lin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51" name="Shape 451"/>
                <p:cNvSpPr/>
                <p:nvPr/>
              </p:nvSpPr>
              <p:spPr>
                <a:xfrm>
                  <a:off x="0" y="1622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52" name="Shape 452"/>
                <p:cNvSpPr/>
                <p:nvPr/>
              </p:nvSpPr>
              <p:spPr>
                <a:xfrm>
                  <a:off x="0" y="309968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58" name="Group 458"/>
              <p:cNvGrpSpPr/>
              <p:nvPr/>
            </p:nvGrpSpPr>
            <p:grpSpPr>
              <a:xfrm>
                <a:off x="5300702" y="4260245"/>
                <a:ext cx="111448" cy="229511"/>
                <a:chOff x="0" y="0"/>
                <a:chExt cx="158501" cy="326413"/>
              </a:xfrm>
            </p:grpSpPr>
            <p:sp>
              <p:nvSpPr>
                <p:cNvPr id="454" name="Shape 454"/>
                <p:cNvSpPr/>
                <p:nvPr/>
              </p:nvSpPr>
              <p:spPr>
                <a:xfrm>
                  <a:off x="15416" y="102240"/>
                  <a:ext cx="127668" cy="127667"/>
                </a:xfrm>
                <a:prstGeom prst="ellips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455" name="Shape 455"/>
                <p:cNvSpPr/>
                <p:nvPr/>
              </p:nvSpPr>
              <p:spPr>
                <a:xfrm flipV="1">
                  <a:off x="76350" y="-1"/>
                  <a:ext cx="1" cy="326415"/>
                </a:xfrm>
                <a:prstGeom prst="lin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56" name="Shape 456"/>
                <p:cNvSpPr/>
                <p:nvPr/>
              </p:nvSpPr>
              <p:spPr>
                <a:xfrm>
                  <a:off x="0" y="1622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57" name="Shape 457"/>
                <p:cNvSpPr/>
                <p:nvPr/>
              </p:nvSpPr>
              <p:spPr>
                <a:xfrm>
                  <a:off x="0" y="309968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sp>
            <p:nvSpPr>
              <p:cNvPr id="459" name="Shape 459"/>
              <p:cNvSpPr/>
              <p:nvPr/>
            </p:nvSpPr>
            <p:spPr>
              <a:xfrm>
                <a:off x="5595907" y="3534247"/>
                <a:ext cx="674865" cy="288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406" dirty="0"/>
                  <a:t>L=81nm</a:t>
                </a:r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5601800" y="3864646"/>
                <a:ext cx="814326" cy="288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406" dirty="0"/>
                  <a:t>L=135 nm</a:t>
                </a:r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5592871" y="4221834"/>
                <a:ext cx="814326" cy="288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406"/>
                  <a:t>L=189 nm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20799" y="2470220"/>
            <a:ext cx="4106938" cy="2937753"/>
            <a:chOff x="-85606" y="2423773"/>
            <a:chExt cx="4786758" cy="3424038"/>
          </a:xfrm>
        </p:grpSpPr>
        <p:pic>
          <p:nvPicPr>
            <p:cNvPr id="439" name="Fig6A.pdf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23826" b="20900"/>
            <a:stretch/>
          </p:blipFill>
          <p:spPr>
            <a:xfrm>
              <a:off x="-85606" y="2423773"/>
              <a:ext cx="4786758" cy="342403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898366" y="3388395"/>
              <a:ext cx="1115424" cy="976064"/>
              <a:chOff x="898366" y="3388395"/>
              <a:chExt cx="1115424" cy="976064"/>
            </a:xfrm>
          </p:grpSpPr>
          <p:grpSp>
            <p:nvGrpSpPr>
              <p:cNvPr id="467" name="Group 467"/>
              <p:cNvGrpSpPr/>
              <p:nvPr/>
            </p:nvGrpSpPr>
            <p:grpSpPr>
              <a:xfrm>
                <a:off x="898366" y="3417877"/>
                <a:ext cx="111448" cy="229511"/>
                <a:chOff x="0" y="0"/>
                <a:chExt cx="158501" cy="326413"/>
              </a:xfrm>
            </p:grpSpPr>
            <p:sp>
              <p:nvSpPr>
                <p:cNvPr id="463" name="Shape 463"/>
                <p:cNvSpPr/>
                <p:nvPr/>
              </p:nvSpPr>
              <p:spPr>
                <a:xfrm>
                  <a:off x="15416" y="102240"/>
                  <a:ext cx="127668" cy="127667"/>
                </a:xfrm>
                <a:prstGeom prst="ellips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464" name="Shape 464"/>
                <p:cNvSpPr/>
                <p:nvPr/>
              </p:nvSpPr>
              <p:spPr>
                <a:xfrm flipV="1">
                  <a:off x="76350" y="-1"/>
                  <a:ext cx="1" cy="326415"/>
                </a:xfrm>
                <a:prstGeom prst="lin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0" y="1622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6" name="Shape 466"/>
                <p:cNvSpPr/>
                <p:nvPr/>
              </p:nvSpPr>
              <p:spPr>
                <a:xfrm>
                  <a:off x="0" y="309968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EEA82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72" name="Group 472"/>
              <p:cNvGrpSpPr/>
              <p:nvPr/>
            </p:nvGrpSpPr>
            <p:grpSpPr>
              <a:xfrm>
                <a:off x="898366" y="3748276"/>
                <a:ext cx="111448" cy="229511"/>
                <a:chOff x="0" y="0"/>
                <a:chExt cx="158501" cy="326413"/>
              </a:xfrm>
            </p:grpSpPr>
            <p:sp>
              <p:nvSpPr>
                <p:cNvPr id="468" name="Shape 468"/>
                <p:cNvSpPr/>
                <p:nvPr/>
              </p:nvSpPr>
              <p:spPr>
                <a:xfrm>
                  <a:off x="15416" y="102240"/>
                  <a:ext cx="127668" cy="127667"/>
                </a:xfrm>
                <a:prstGeom prst="ellips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469" name="Shape 469"/>
                <p:cNvSpPr/>
                <p:nvPr/>
              </p:nvSpPr>
              <p:spPr>
                <a:xfrm flipV="1">
                  <a:off x="76350" y="-1"/>
                  <a:ext cx="1" cy="326415"/>
                </a:xfrm>
                <a:prstGeom prst="lin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70" name="Shape 470"/>
                <p:cNvSpPr/>
                <p:nvPr/>
              </p:nvSpPr>
              <p:spPr>
                <a:xfrm>
                  <a:off x="0" y="1622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71" name="Shape 471"/>
                <p:cNvSpPr/>
                <p:nvPr/>
              </p:nvSpPr>
              <p:spPr>
                <a:xfrm>
                  <a:off x="0" y="309968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F72B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77" name="Group 477"/>
              <p:cNvGrpSpPr/>
              <p:nvPr/>
            </p:nvGrpSpPr>
            <p:grpSpPr>
              <a:xfrm>
                <a:off x="898366" y="4114393"/>
                <a:ext cx="111448" cy="229511"/>
                <a:chOff x="0" y="0"/>
                <a:chExt cx="158501" cy="326413"/>
              </a:xfrm>
            </p:grpSpPr>
            <p:sp>
              <p:nvSpPr>
                <p:cNvPr id="473" name="Shape 473"/>
                <p:cNvSpPr/>
                <p:nvPr/>
              </p:nvSpPr>
              <p:spPr>
                <a:xfrm>
                  <a:off x="15416" y="102240"/>
                  <a:ext cx="127668" cy="127667"/>
                </a:xfrm>
                <a:prstGeom prst="ellips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474" name="Shape 474"/>
                <p:cNvSpPr/>
                <p:nvPr/>
              </p:nvSpPr>
              <p:spPr>
                <a:xfrm flipV="1">
                  <a:off x="76350" y="-1"/>
                  <a:ext cx="1" cy="326415"/>
                </a:xfrm>
                <a:prstGeom prst="lin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75" name="Shape 475"/>
                <p:cNvSpPr/>
                <p:nvPr/>
              </p:nvSpPr>
              <p:spPr>
                <a:xfrm>
                  <a:off x="0" y="1622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76" name="Shape 476"/>
                <p:cNvSpPr/>
                <p:nvPr/>
              </p:nvSpPr>
              <p:spPr>
                <a:xfrm>
                  <a:off x="0" y="309968"/>
                  <a:ext cx="158502" cy="1"/>
                </a:xfrm>
                <a:prstGeom prst="line">
                  <a:avLst/>
                </a:prstGeom>
                <a:noFill/>
                <a:ln w="38100" cap="flat">
                  <a:solidFill>
                    <a:srgbClr val="197BF9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sp>
            <p:nvSpPr>
              <p:cNvPr id="478" name="Shape 478"/>
              <p:cNvSpPr/>
              <p:nvPr/>
            </p:nvSpPr>
            <p:spPr>
              <a:xfrm>
                <a:off x="1193571" y="3388395"/>
                <a:ext cx="674865" cy="288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406" dirty="0"/>
                  <a:t>L=81nm</a:t>
                </a:r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1199464" y="3718794"/>
                <a:ext cx="814326" cy="288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406" dirty="0"/>
                  <a:t>L=135 nm</a:t>
                </a:r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1190535" y="4075982"/>
                <a:ext cx="814326" cy="288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406"/>
                  <a:t>L=189 nm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 rot="16200000">
            <a:off x="-522951" y="3636574"/>
            <a:ext cx="24919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Extensional Energy (</a:t>
            </a:r>
            <a:r>
              <a:rPr lang="en-US" dirty="0" err="1" smtClean="0"/>
              <a:t>k</a:t>
            </a:r>
            <a:r>
              <a:rPr lang="en-US" baseline="-25000" dirty="0" err="1" smtClean="0"/>
              <a:t>B</a:t>
            </a:r>
            <a:r>
              <a:rPr lang="en-US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3951301" y="3510286"/>
            <a:ext cx="24919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Torsional Energy (</a:t>
            </a:r>
            <a:r>
              <a:rPr lang="en-US" dirty="0" err="1" smtClean="0"/>
              <a:t>k</a:t>
            </a:r>
            <a:r>
              <a:rPr lang="en-US" baseline="-25000" dirty="0" err="1" smtClean="0"/>
              <a:t>B</a:t>
            </a:r>
            <a:r>
              <a:rPr lang="en-US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/>
          <a:srcRect l="-8165" t="1439" r="57635" b="1371"/>
          <a:stretch/>
        </p:blipFill>
        <p:spPr>
          <a:xfrm>
            <a:off x="6431066" y="2024411"/>
            <a:ext cx="874206" cy="678024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/>
          <a:srcRect l="10908" t="25002" r="14750" b="14272"/>
          <a:stretch/>
        </p:blipFill>
        <p:spPr>
          <a:xfrm>
            <a:off x="1783614" y="2151602"/>
            <a:ext cx="1286188" cy="423642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58" name="TextBox 57"/>
          <p:cNvSpPr txBox="1"/>
          <p:nvPr/>
        </p:nvSpPr>
        <p:spPr>
          <a:xfrm>
            <a:off x="1160227" y="4884826"/>
            <a:ext cx="310477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Extensional Stiffness (</a:t>
            </a:r>
            <a:r>
              <a:rPr lang="en-US" dirty="0" err="1" smtClean="0"/>
              <a:t>pN</a:t>
            </a:r>
            <a:r>
              <a:rPr lang="en-US" dirty="0" smtClean="0"/>
              <a:t>/nm)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540892" y="4935945"/>
            <a:ext cx="303058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Torsional Stiffness (</a:t>
            </a:r>
            <a:r>
              <a:rPr lang="en-US" dirty="0" err="1" smtClean="0"/>
              <a:t>pN</a:t>
            </a:r>
            <a:r>
              <a:rPr lang="en-US" dirty="0"/>
              <a:t>*</a:t>
            </a:r>
            <a:r>
              <a:rPr lang="en-US" dirty="0" smtClean="0"/>
              <a:t>nm)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5327" y="5822969"/>
            <a:ext cx="773617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 smtClean="0"/>
              <a:t>Open question:</a:t>
            </a:r>
            <a:r>
              <a:rPr lang="en-US" sz="2400" dirty="0" smtClean="0"/>
              <a:t> how is this stored elastic energy used during endocytosis?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60647" y="1769115"/>
            <a:ext cx="3074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Extensional energy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30699" y="1758348"/>
            <a:ext cx="3074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Torsional energy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05486" y="5414205"/>
            <a:ext cx="153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Ma and Berro 2018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606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34" y="44327"/>
            <a:ext cx="8643938" cy="964406"/>
          </a:xfrm>
        </p:spPr>
        <p:txBody>
          <a:bodyPr/>
          <a:lstStyle/>
          <a:p>
            <a:r>
              <a:rPr lang="en-US" dirty="0" smtClean="0"/>
              <a:t>Another way to produce force: </a:t>
            </a:r>
            <a:br>
              <a:rPr lang="en-US" dirty="0" smtClean="0"/>
            </a:br>
            <a:r>
              <a:rPr lang="en-US" dirty="0" smtClean="0"/>
              <a:t>Crosslinking actin filaments around a tube compresses it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4311" y="1277789"/>
            <a:ext cx="2116405" cy="1673211"/>
            <a:chOff x="3624124" y="2505075"/>
            <a:chExt cx="2206765" cy="1744649"/>
          </a:xfrm>
        </p:grpSpPr>
        <p:pic>
          <p:nvPicPr>
            <p:cNvPr id="6" name="Content Placeholder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6" t="7426" r="24785" b="14265"/>
            <a:stretch/>
          </p:blipFill>
          <p:spPr bwMode="auto">
            <a:xfrm>
              <a:off x="3777790" y="2505075"/>
              <a:ext cx="1986335" cy="1744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 rot="16200000">
              <a:off x="3823425" y="2791549"/>
              <a:ext cx="482600" cy="881202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16200000">
              <a:off x="5184275" y="2848941"/>
              <a:ext cx="482600" cy="810628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4" name="Can 3"/>
          <p:cNvSpPr/>
          <p:nvPr/>
        </p:nvSpPr>
        <p:spPr bwMode="auto">
          <a:xfrm>
            <a:off x="1068189" y="1506389"/>
            <a:ext cx="704850" cy="1581150"/>
          </a:xfrm>
          <a:prstGeom prst="can">
            <a:avLst/>
          </a:prstGeom>
          <a:solidFill>
            <a:srgbClr val="FF0000">
              <a:alpha val="67059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grpSp>
        <p:nvGrpSpPr>
          <p:cNvPr id="13" name="Group"/>
          <p:cNvGrpSpPr/>
          <p:nvPr/>
        </p:nvGrpSpPr>
        <p:grpSpPr>
          <a:xfrm>
            <a:off x="2211688" y="3491248"/>
            <a:ext cx="7261068" cy="2895366"/>
            <a:chOff x="-243839" y="0"/>
            <a:chExt cx="10326851" cy="4117852"/>
          </a:xfrm>
        </p:grpSpPr>
        <p:pic>
          <p:nvPicPr>
            <p:cNvPr id="14" name="ConstrictionByActin_Side_29-Mar-2018.gif" descr="ConstrictionByActin_Side_29-Mar-2018.gi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43839" y="0"/>
              <a:ext cx="5474722" cy="410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ConstrictionByActin_Top_29-Mar-2018.gif" descr="ConstrictionByActin_Top_29-Mar-2018.gif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08289" y="11810"/>
              <a:ext cx="5474723" cy="410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" name="Group 46"/>
          <p:cNvGrpSpPr/>
          <p:nvPr/>
        </p:nvGrpSpPr>
        <p:grpSpPr>
          <a:xfrm>
            <a:off x="3171514" y="1321544"/>
            <a:ext cx="2015602" cy="1937832"/>
            <a:chOff x="3171514" y="1607294"/>
            <a:chExt cx="2015602" cy="1937832"/>
          </a:xfrm>
        </p:grpSpPr>
        <p:sp>
          <p:nvSpPr>
            <p:cNvPr id="45" name="Line"/>
            <p:cNvSpPr/>
            <p:nvPr/>
          </p:nvSpPr>
          <p:spPr>
            <a:xfrm flipV="1">
              <a:off x="3297156" y="1801585"/>
              <a:ext cx="1041713" cy="470682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46" name="Line"/>
            <p:cNvSpPr/>
            <p:nvPr/>
          </p:nvSpPr>
          <p:spPr>
            <a:xfrm>
              <a:off x="3433984" y="1895622"/>
              <a:ext cx="1508532" cy="152057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11" name="Side view"/>
            <p:cNvSpPr txBox="1"/>
            <p:nvPr/>
          </p:nvSpPr>
          <p:spPr>
            <a:xfrm>
              <a:off x="3611924" y="3202467"/>
              <a:ext cx="1098058" cy="3426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758" b="1" dirty="0"/>
                <a:t>Side view</a:t>
              </a:r>
            </a:p>
          </p:txBody>
        </p:sp>
        <p:sp>
          <p:nvSpPr>
            <p:cNvPr id="17" name="Line"/>
            <p:cNvSpPr/>
            <p:nvPr/>
          </p:nvSpPr>
          <p:spPr>
            <a:xfrm>
              <a:off x="3171514" y="1607294"/>
              <a:ext cx="2015602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18" name="Line"/>
            <p:cNvSpPr/>
            <p:nvPr/>
          </p:nvSpPr>
          <p:spPr>
            <a:xfrm flipV="1">
              <a:off x="3722996" y="1617462"/>
              <a:ext cx="1" cy="152000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19" name="Line"/>
            <p:cNvSpPr/>
            <p:nvPr/>
          </p:nvSpPr>
          <p:spPr>
            <a:xfrm flipV="1">
              <a:off x="4599203" y="1617462"/>
              <a:ext cx="1" cy="152000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0" name="Line"/>
            <p:cNvSpPr/>
            <p:nvPr/>
          </p:nvSpPr>
          <p:spPr>
            <a:xfrm flipV="1">
              <a:off x="3789375" y="1617462"/>
              <a:ext cx="1" cy="152000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1" name="Line"/>
            <p:cNvSpPr/>
            <p:nvPr/>
          </p:nvSpPr>
          <p:spPr>
            <a:xfrm flipV="1">
              <a:off x="4532824" y="1617462"/>
              <a:ext cx="1" cy="152000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2" name="Line"/>
            <p:cNvSpPr/>
            <p:nvPr/>
          </p:nvSpPr>
          <p:spPr>
            <a:xfrm flipV="1">
              <a:off x="3922133" y="1617462"/>
              <a:ext cx="1" cy="152000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3" name="Line"/>
            <p:cNvSpPr/>
            <p:nvPr/>
          </p:nvSpPr>
          <p:spPr>
            <a:xfrm flipV="1">
              <a:off x="4406703" y="1617462"/>
              <a:ext cx="1" cy="152000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4" name="Line"/>
            <p:cNvSpPr/>
            <p:nvPr/>
          </p:nvSpPr>
          <p:spPr>
            <a:xfrm flipV="1">
              <a:off x="4161099" y="1617462"/>
              <a:ext cx="1" cy="152000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5" name="Line"/>
            <p:cNvSpPr/>
            <p:nvPr/>
          </p:nvSpPr>
          <p:spPr>
            <a:xfrm>
              <a:off x="3422587" y="1870226"/>
              <a:ext cx="369226" cy="1203096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6" name="Line"/>
            <p:cNvSpPr/>
            <p:nvPr/>
          </p:nvSpPr>
          <p:spPr>
            <a:xfrm flipH="1">
              <a:off x="4179668" y="1791418"/>
              <a:ext cx="658046" cy="943603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27" name="Line"/>
            <p:cNvSpPr/>
            <p:nvPr/>
          </p:nvSpPr>
          <p:spPr>
            <a:xfrm flipV="1">
              <a:off x="3556817" y="2272268"/>
              <a:ext cx="1431160" cy="462753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</p:grpSp>
      <p:sp>
        <p:nvSpPr>
          <p:cNvPr id="41" name="Top view"/>
          <p:cNvSpPr txBox="1"/>
          <p:nvPr/>
        </p:nvSpPr>
        <p:spPr>
          <a:xfrm>
            <a:off x="7109079" y="2867009"/>
            <a:ext cx="107292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b="1" dirty="0"/>
              <a:t>Top view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533425" y="1270543"/>
            <a:ext cx="2073248" cy="1642337"/>
            <a:chOff x="6118252" y="1262592"/>
            <a:chExt cx="2802920" cy="2220351"/>
          </a:xfrm>
        </p:grpSpPr>
        <p:sp>
          <p:nvSpPr>
            <p:cNvPr id="30" name="Circle"/>
            <p:cNvSpPr/>
            <p:nvPr/>
          </p:nvSpPr>
          <p:spPr>
            <a:xfrm>
              <a:off x="6661073" y="1541376"/>
              <a:ext cx="1587835" cy="1587836"/>
            </a:xfrm>
            <a:prstGeom prst="ellips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" name="Line"/>
            <p:cNvSpPr/>
            <p:nvPr/>
          </p:nvSpPr>
          <p:spPr>
            <a:xfrm>
              <a:off x="6512617" y="1287516"/>
              <a:ext cx="2382870" cy="665973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" name="Line"/>
            <p:cNvSpPr/>
            <p:nvPr/>
          </p:nvSpPr>
          <p:spPr>
            <a:xfrm flipV="1">
              <a:off x="7256067" y="2576266"/>
              <a:ext cx="1665105" cy="669425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" name="Line"/>
            <p:cNvSpPr/>
            <p:nvPr/>
          </p:nvSpPr>
          <p:spPr>
            <a:xfrm flipH="1">
              <a:off x="6379859" y="1262592"/>
              <a:ext cx="542472" cy="198310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" name="Line"/>
            <p:cNvSpPr/>
            <p:nvPr/>
          </p:nvSpPr>
          <p:spPr>
            <a:xfrm flipH="1" flipV="1">
              <a:off x="8265175" y="1453368"/>
              <a:ext cx="13398" cy="161995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" name="Line"/>
            <p:cNvSpPr/>
            <p:nvPr/>
          </p:nvSpPr>
          <p:spPr>
            <a:xfrm flipH="1" flipV="1">
              <a:off x="6118252" y="2330809"/>
              <a:ext cx="1520798" cy="115213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8" name="Rectangle 47"/>
          <p:cNvSpPr/>
          <p:nvPr/>
        </p:nvSpPr>
        <p:spPr bwMode="auto">
          <a:xfrm>
            <a:off x="5448300" y="3286313"/>
            <a:ext cx="419099" cy="328593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211686" y="3286313"/>
            <a:ext cx="465359" cy="328593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9037788" y="3286312"/>
            <a:ext cx="465359" cy="328593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0532" y="5596991"/>
            <a:ext cx="2180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~ 0.02 pN/nm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en-US" dirty="0" smtClean="0"/>
              <a:t>Or ~ 300 pN around a clathrin pit</a:t>
            </a:r>
            <a:endParaRPr lang="en-US" dirty="0"/>
          </a:p>
        </p:txBody>
      </p:sp>
      <p:pic>
        <p:nvPicPr>
          <p:cNvPr id="72" name="Stress_MembraneStiffness.tif" descr="Stress_MembraneStiffness.ti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-1894" y="3469048"/>
            <a:ext cx="2641234" cy="18960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6934936" y="6485677"/>
            <a:ext cx="2157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Ma and Berro </a:t>
            </a:r>
            <a:r>
              <a:rPr lang="en-US" sz="1400" i="1" dirty="0" smtClean="0"/>
              <a:t>(bioRxiv 2019)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2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594"/>
            <a:ext cx="6402874" cy="964406"/>
          </a:xfrm>
        </p:spPr>
        <p:txBody>
          <a:bodyPr/>
          <a:lstStyle/>
          <a:p>
            <a:r>
              <a:rPr lang="en-US" sz="1600" b="1" dirty="0" smtClean="0"/>
              <a:t>SUMMARY / CONCLUSION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“All models are wrong but some are useful” </a:t>
            </a:r>
            <a:r>
              <a:rPr lang="en-US" dirty="0" smtClean="0"/>
              <a:t>(Georges Box)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517306"/>
            <a:ext cx="5791200" cy="4654893"/>
          </a:xfrm>
        </p:spPr>
        <p:txBody>
          <a:bodyPr/>
          <a:lstStyle/>
          <a:p>
            <a:pPr marL="112712" indent="0"/>
            <a:r>
              <a:rPr lang="en-US" dirty="0" smtClean="0"/>
              <a:t>4 models of endocytosis, each one :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r>
              <a:rPr lang="en-US" dirty="0"/>
              <a:t>Addressed a </a:t>
            </a:r>
            <a:r>
              <a:rPr lang="en-US" b="1" dirty="0">
                <a:solidFill>
                  <a:schemeClr val="accent6"/>
                </a:solidFill>
              </a:rPr>
              <a:t>different question </a:t>
            </a:r>
            <a:r>
              <a:rPr lang="en-US" dirty="0" smtClean="0"/>
              <a:t>(amount of force, biochemical mechanisms, mechanical mechanisms, </a:t>
            </a:r>
            <a:r>
              <a:rPr lang="en-US" dirty="0" err="1" smtClean="0"/>
              <a:t>etc</a:t>
            </a:r>
            <a:r>
              <a:rPr lang="en-US" dirty="0" smtClean="0"/>
              <a:t>) 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Considered </a:t>
            </a:r>
            <a:r>
              <a:rPr lang="en-US" b="1" dirty="0" smtClean="0">
                <a:solidFill>
                  <a:schemeClr val="accent6"/>
                </a:solidFill>
              </a:rPr>
              <a:t>different scales </a:t>
            </a:r>
            <a:r>
              <a:rPr lang="en-US" dirty="0" smtClean="0"/>
              <a:t>(from nanometer to micron / no space dimension)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r>
              <a:rPr lang="en-US" dirty="0" smtClean="0"/>
              <a:t>Had </a:t>
            </a:r>
            <a:r>
              <a:rPr lang="en-US" b="1" dirty="0" smtClean="0">
                <a:solidFill>
                  <a:schemeClr val="accent6"/>
                </a:solidFill>
              </a:rPr>
              <a:t>different levels of details </a:t>
            </a:r>
            <a:r>
              <a:rPr lang="en-US" dirty="0" smtClean="0"/>
              <a:t>(from individual molecules to continuous ensemble)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2712" indent="0"/>
            <a:r>
              <a:rPr lang="en-US" dirty="0" smtClean="0"/>
              <a:t>All: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r>
              <a:rPr lang="en-US" dirty="0" smtClean="0"/>
              <a:t>were backed by </a:t>
            </a:r>
            <a:r>
              <a:rPr lang="en-US" b="1" dirty="0" smtClean="0">
                <a:solidFill>
                  <a:schemeClr val="accent6"/>
                </a:solidFill>
              </a:rPr>
              <a:t>experimental data 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r>
              <a:rPr lang="en-US" dirty="0" smtClean="0"/>
              <a:t>aimed at making </a:t>
            </a:r>
            <a:r>
              <a:rPr lang="en-US" b="1" dirty="0" smtClean="0">
                <a:solidFill>
                  <a:schemeClr val="accent6"/>
                </a:solidFill>
              </a:rPr>
              <a:t>experimentally testable predictions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59855" y="65363"/>
            <a:ext cx="2495550" cy="1999933"/>
            <a:chOff x="5506874" y="3538026"/>
            <a:chExt cx="3359711" cy="26924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1" r="49739" b="47150"/>
            <a:stretch/>
          </p:blipFill>
          <p:spPr>
            <a:xfrm>
              <a:off x="5506874" y="3538026"/>
              <a:ext cx="3359711" cy="269247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6978649" y="4654608"/>
              <a:ext cx="1688304" cy="83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181711" y="5205912"/>
              <a:ext cx="796938" cy="286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23" t="24451" r="53733" b="62234"/>
            <a:stretch/>
          </p:blipFill>
          <p:spPr>
            <a:xfrm rot="10800000">
              <a:off x="7494262" y="4449854"/>
              <a:ext cx="1081900" cy="110488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9" t="25186" r="61677" b="71876"/>
            <a:stretch/>
          </p:blipFill>
          <p:spPr>
            <a:xfrm>
              <a:off x="8285170" y="5240011"/>
              <a:ext cx="225982" cy="2438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t="12509"/>
          <a:stretch>
            <a:fillRect/>
          </a:stretch>
        </p:blipFill>
        <p:spPr bwMode="auto">
          <a:xfrm>
            <a:off x="6547556" y="2177832"/>
            <a:ext cx="2311712" cy="178502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5" name="Group 24"/>
          <p:cNvGrpSpPr/>
          <p:nvPr/>
        </p:nvGrpSpPr>
        <p:grpSpPr>
          <a:xfrm>
            <a:off x="5987490" y="3880864"/>
            <a:ext cx="3156510" cy="1395984"/>
            <a:chOff x="4905377" y="3880865"/>
            <a:chExt cx="4238623" cy="1874555"/>
          </a:xfrm>
        </p:grpSpPr>
        <p:grpSp>
          <p:nvGrpSpPr>
            <p:cNvPr id="18" name="Group 17"/>
            <p:cNvGrpSpPr/>
            <p:nvPr/>
          </p:nvGrpSpPr>
          <p:grpSpPr>
            <a:xfrm>
              <a:off x="4905377" y="4106131"/>
              <a:ext cx="4238623" cy="1649289"/>
              <a:chOff x="3648077" y="2384961"/>
              <a:chExt cx="5959975" cy="2319085"/>
            </a:xfrm>
          </p:grpSpPr>
          <p:pic>
            <p:nvPicPr>
              <p:cNvPr id="19" name="Picture 18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5" t="83038" r="57989" b="4809"/>
              <a:stretch/>
            </p:blipFill>
            <p:spPr>
              <a:xfrm>
                <a:off x="3648077" y="3059562"/>
                <a:ext cx="3077464" cy="164448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48" t="82804" b="5013"/>
              <a:stretch/>
            </p:blipFill>
            <p:spPr>
              <a:xfrm>
                <a:off x="6834834" y="3055366"/>
                <a:ext cx="2773218" cy="164867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954626" y="2435507"/>
                <a:ext cx="3224569" cy="81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Assembly then disassembly</a:t>
                </a:r>
                <a:endParaRPr lang="en-US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03446" y="2384961"/>
                <a:ext cx="2560729" cy="81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Continuous turnover</a:t>
                </a:r>
                <a:endParaRPr lang="en-US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23" name="Cross 22"/>
            <p:cNvSpPr/>
            <p:nvPr/>
          </p:nvSpPr>
          <p:spPr bwMode="auto">
            <a:xfrm rot="18900000">
              <a:off x="5692067" y="3880865"/>
              <a:ext cx="1050286" cy="1050919"/>
            </a:xfrm>
            <a:prstGeom prst="plus">
              <a:avLst>
                <a:gd name="adj" fmla="val 47101"/>
              </a:avLst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458635" y="4016198"/>
              <a:ext cx="1436280" cy="692691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t="26237" r="46608" b="30672"/>
          <a:stretch/>
        </p:blipFill>
        <p:spPr>
          <a:xfrm>
            <a:off x="6936767" y="5552690"/>
            <a:ext cx="1452929" cy="114431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304800" y="6543118"/>
            <a:ext cx="5275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Berro (Biophysical Reviews 2018)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37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37496" r="189" b="9113"/>
          <a:stretch/>
        </p:blipFill>
        <p:spPr bwMode="auto">
          <a:xfrm>
            <a:off x="-138023" y="-135166"/>
            <a:ext cx="9282022" cy="700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-138023" y="-135165"/>
            <a:ext cx="9282022" cy="700179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95" y="-58057"/>
            <a:ext cx="7052278" cy="880785"/>
          </a:xfrm>
        </p:spPr>
        <p:txBody>
          <a:bodyPr/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59840" y="1109301"/>
            <a:ext cx="2371135" cy="3152988"/>
          </a:xfrm>
        </p:spPr>
        <p:txBody>
          <a:bodyPr/>
          <a:lstStyle/>
          <a:p>
            <a:pPr marL="114300" indent="-1588">
              <a:spcBef>
                <a:spcPts val="0"/>
              </a:spcBef>
            </a:pPr>
            <a:r>
              <a:rPr lang="en-US" dirty="0" err="1" smtClean="0"/>
              <a:t>Dr</a:t>
            </a:r>
            <a:r>
              <a:rPr lang="en-US" dirty="0" smtClean="0"/>
              <a:t> Yuan Ren </a:t>
            </a:r>
          </a:p>
          <a:p>
            <a:pPr marL="114300" indent="-1588">
              <a:spcBef>
                <a:spcPts val="0"/>
              </a:spcBef>
            </a:pPr>
            <a:r>
              <a:rPr lang="en-US" b="1" dirty="0" err="1" smtClean="0">
                <a:solidFill>
                  <a:srgbClr val="FF0000"/>
                </a:solidFill>
              </a:rPr>
              <a:t>Dr</a:t>
            </a:r>
            <a:r>
              <a:rPr lang="en-US" b="1" dirty="0" smtClean="0">
                <a:solidFill>
                  <a:srgbClr val="FF0000"/>
                </a:solidFill>
              </a:rPr>
              <a:t> Rui Ma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/>
              <a:t>Dr</a:t>
            </a:r>
            <a:r>
              <a:rPr lang="en-US" dirty="0"/>
              <a:t> Ronan Fernandez</a:t>
            </a:r>
          </a:p>
          <a:p>
            <a:pPr marL="114300" indent="-1588">
              <a:spcBef>
                <a:spcPts val="0"/>
              </a:spcBef>
            </a:pPr>
            <a:r>
              <a:rPr lang="en-US" dirty="0" smtClean="0"/>
              <a:t>Xiaobai Li</a:t>
            </a:r>
          </a:p>
          <a:p>
            <a:pPr>
              <a:spcBef>
                <a:spcPts val="0"/>
              </a:spcBef>
            </a:pPr>
            <a:r>
              <a:rPr lang="en-US" dirty="0"/>
              <a:t>Neal Ravindra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Ruchira Ray (’21)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Mimi Kostoska (’21)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Former members:</a:t>
            </a:r>
            <a:br>
              <a:rPr lang="en-US" i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Dr</a:t>
            </a:r>
            <a:r>
              <a:rPr lang="en-US" b="1" dirty="0" smtClean="0">
                <a:solidFill>
                  <a:srgbClr val="FF0000"/>
                </a:solidFill>
              </a:rPr>
              <a:t> Mike Lacy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Joël </a:t>
            </a:r>
            <a:r>
              <a:rPr lang="en-US" dirty="0" err="1" smtClean="0"/>
              <a:t>Lemi</a:t>
            </a:r>
            <a:r>
              <a:rPr lang="fr-FR" dirty="0" smtClean="0"/>
              <a:t>è</a:t>
            </a:r>
            <a:r>
              <a:rPr lang="en-US" dirty="0" smtClean="0"/>
              <a:t>re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30" name="Picture 6" descr="http://upload.wikimedia.org/wikipedia/en/thumb/4/47/American_Cancer_Society_Logo.svg/175px-American_Cancer_Society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22" y="6078947"/>
            <a:ext cx="1077218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682" y="1059295"/>
            <a:ext cx="133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Berro</a:t>
            </a:r>
            <a:r>
              <a:rPr lang="en-US" b="1" dirty="0" smtClean="0"/>
              <a:t> lab: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247195" y="5692992"/>
            <a:ext cx="1153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Funding: </a:t>
            </a:r>
          </a:p>
        </p:txBody>
      </p:sp>
      <p:pic>
        <p:nvPicPr>
          <p:cNvPr id="13" name="Picture 4" descr="https://genestogenomes.org/wp-content/uploads/2015/08/NIGMS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88" y="4434244"/>
            <a:ext cx="1396020" cy="139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9929" y="4538422"/>
            <a:ext cx="2093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David Baddeley</a:t>
            </a:r>
          </a:p>
          <a:p>
            <a:r>
              <a:rPr lang="en-US" sz="2000" dirty="0" smtClean="0"/>
              <a:t>Erdem Karatekin</a:t>
            </a:r>
          </a:p>
          <a:p>
            <a:r>
              <a:rPr lang="en-US" sz="2000" dirty="0" smtClean="0"/>
              <a:t>Yongli Zhang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315578" y="567793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Yale Cancer Center/ACS</a:t>
            </a:r>
          </a:p>
          <a:p>
            <a:r>
              <a:rPr lang="en-US" sz="2000" dirty="0" smtClean="0"/>
              <a:t>NIH / NIGMS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93584" y="4538422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Collaborators: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30461" y="5665886"/>
            <a:ext cx="1410380" cy="37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BerroLab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989" y="5305798"/>
            <a:ext cx="360087" cy="360087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TextBox 17"/>
          <p:cNvSpPr txBox="1"/>
          <p:nvPr/>
        </p:nvSpPr>
        <p:spPr>
          <a:xfrm>
            <a:off x="5518761" y="676935"/>
            <a:ext cx="3104407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Join the lab!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 backgrounds are welcome!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1" y="2781600"/>
            <a:ext cx="1040402" cy="14794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1" y="956342"/>
            <a:ext cx="1106500" cy="145856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75" y="2711413"/>
            <a:ext cx="1122401" cy="1122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4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appropriate model for a cow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dirty="0" smtClean="0"/>
              <a:t> 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2673" y="1266741"/>
            <a:ext cx="8247420" cy="5029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	How far can you catapult a </a:t>
            </a:r>
            <a:r>
              <a:rPr lang="en-US" dirty="0"/>
              <a:t>cow?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How long does it take </a:t>
            </a:r>
          </a:p>
          <a:p>
            <a:r>
              <a:rPr lang="en-US" dirty="0" smtClean="0"/>
              <a:t>	to freeze a cow in liquid Nitrogen?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	</a:t>
            </a:r>
          </a:p>
          <a:p>
            <a:r>
              <a:rPr lang="en-US" dirty="0"/>
              <a:t>	</a:t>
            </a:r>
            <a:r>
              <a:rPr lang="en-US" dirty="0" smtClean="0"/>
              <a:t>How to increase the milk production?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26" name="Picture 2" descr="http://sf.looneylabs.com/pics/CowCatapul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47" y="1266741"/>
            <a:ext cx="1132679" cy="15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lectroncafe.files.wordpress.com/2010/11/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73" y="3330354"/>
            <a:ext cx="1370080" cy="7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og.paleohacks.com/wp-content/uploads/2013/03/grass-fed-bee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2163" y="4710114"/>
            <a:ext cx="1376117" cy="99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7621098" y="1815998"/>
            <a:ext cx="731520" cy="731520"/>
          </a:xfrm>
          <a:prstGeom prst="ellipse">
            <a:avLst/>
          </a:prstGeom>
          <a:solidFill>
            <a:srgbClr val="6C74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smtClean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194227" y="2170909"/>
            <a:ext cx="91440" cy="91440"/>
          </a:xfrm>
          <a:prstGeom prst="ellipse">
            <a:avLst/>
          </a:prstGeom>
          <a:solidFill>
            <a:srgbClr val="6C74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smtClean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239947" y="3260317"/>
            <a:ext cx="731520" cy="731520"/>
          </a:xfrm>
          <a:prstGeom prst="ellipse">
            <a:avLst/>
          </a:prstGeom>
          <a:solidFill>
            <a:srgbClr val="6C74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smtClean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209609" y="4896454"/>
            <a:ext cx="1043333" cy="478900"/>
            <a:chOff x="7794398" y="3534567"/>
            <a:chExt cx="1043333" cy="4789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 bwMode="auto">
                <a:xfrm>
                  <a:off x="8110372" y="3534567"/>
                  <a:ext cx="461275" cy="478900"/>
                </a:xfrm>
                <a:prstGeom prst="rect">
                  <a:avLst/>
                </a:prstGeom>
                <a:ln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414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ヒラギノ角ゴ ProN W3" charset="0"/>
                            <a:cs typeface="ヒラギノ角ゴ ProN W3" charset="0"/>
                            <a:sym typeface="Gill Sans Light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Gill Sans Light" charset="0"/>
                    <a:ea typeface="ヒラギノ角ゴ ProN W3" charset="0"/>
                    <a:cs typeface="ヒラギノ角ゴ ProN W3" charset="0"/>
                    <a:sym typeface="Gill Sans Light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10372" y="3534567"/>
                  <a:ext cx="461275" cy="47890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/>
            <p:cNvCxnSpPr>
              <a:endCxn id="7" idx="1"/>
            </p:cNvCxnSpPr>
            <p:nvPr/>
          </p:nvCxnSpPr>
          <p:spPr bwMode="auto">
            <a:xfrm>
              <a:off x="7794398" y="3774017"/>
              <a:ext cx="315974" cy="0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8571647" y="3774017"/>
              <a:ext cx="255706" cy="0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8582025" y="3883199"/>
              <a:ext cx="255706" cy="0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8571647" y="3651187"/>
              <a:ext cx="255706" cy="0"/>
            </a:xfrm>
            <a:prstGeom prst="straightConnector1">
              <a:avLst/>
            </a:prstGeom>
            <a:solidFill>
              <a:srgbClr val="6C747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TextBox 3"/>
          <p:cNvSpPr txBox="1"/>
          <p:nvPr/>
        </p:nvSpPr>
        <p:spPr>
          <a:xfrm>
            <a:off x="340734" y="6005012"/>
            <a:ext cx="8451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biological question determines what model to develop (… if any)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4586" y="4419467"/>
            <a:ext cx="2289385" cy="14465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endParaRPr lang="en-US" sz="8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98447"/>
            <a:ext cx="2630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Berro (Biophysical Reviews 2018)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0837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4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f.looneylabs.com/pics/CowCatapul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5" y="794892"/>
            <a:ext cx="1933540" cy="26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07" y="123153"/>
            <a:ext cx="8840693" cy="392539"/>
          </a:xfrm>
        </p:spPr>
        <p:txBody>
          <a:bodyPr/>
          <a:lstStyle/>
          <a:p>
            <a:r>
              <a:rPr lang="en-US" dirty="0" smtClean="0"/>
              <a:t>Tentative agenda to build “useful” models in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407" y="816912"/>
            <a:ext cx="5319504" cy="5774388"/>
          </a:xfrm>
        </p:spPr>
        <p:txBody>
          <a:bodyPr/>
          <a:lstStyle/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Identify a good question</a:t>
            </a:r>
          </a:p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Determine the most appropriate modeling approach</a:t>
            </a:r>
          </a:p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Implement the model</a:t>
            </a:r>
          </a:p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Identify parameters that fit the data</a:t>
            </a:r>
          </a:p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Explore the space of free parameters / perform a sensitivity analysis</a:t>
            </a:r>
          </a:p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Test alternative hypotheses</a:t>
            </a:r>
          </a:p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Make testable predictions and test them experimentally</a:t>
            </a:r>
          </a:p>
          <a:p>
            <a:pPr marL="569912" indent="-457200">
              <a:spcBef>
                <a:spcPts val="2400"/>
              </a:spcBef>
              <a:buAutoNum type="arabicPeriod"/>
            </a:pPr>
            <a:r>
              <a:rPr lang="en-US" dirty="0" smtClean="0"/>
              <a:t>Break the model and Repeat!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980" y="515692"/>
            <a:ext cx="2181876" cy="1707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08" y="2565443"/>
            <a:ext cx="2519268" cy="17085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98" y="4419685"/>
            <a:ext cx="2576071" cy="1854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908" y="6274456"/>
            <a:ext cx="1986649" cy="479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932" y="1780440"/>
            <a:ext cx="1445972" cy="5900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11975" y="6550223"/>
            <a:ext cx="24865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/>
              <a:t>https://en.wikipedia.org/wiki/Projectile_motion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630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Berro (Biophysical Reviews 2018)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2451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-1209" r="-267" b="37211"/>
          <a:stretch/>
        </p:blipFill>
        <p:spPr>
          <a:xfrm>
            <a:off x="369425" y="2869639"/>
            <a:ext cx="7984022" cy="3284505"/>
          </a:xfrm>
          <a:prstGeom prst="rect">
            <a:avLst/>
          </a:prstGeom>
        </p:spPr>
      </p:pic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168400" y="84300"/>
            <a:ext cx="6861976" cy="844318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002060"/>
                </a:solidFill>
              </a:rPr>
              <a:t>Clathrin-</a:t>
            </a:r>
            <a:r>
              <a:rPr lang="fr-FR" dirty="0" err="1" smtClean="0">
                <a:solidFill>
                  <a:srgbClr val="002060"/>
                </a:solidFill>
              </a:rPr>
              <a:t>Mediated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Endocytosis</a:t>
            </a:r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7"/>
          <a:stretch/>
        </p:blipFill>
        <p:spPr>
          <a:xfrm>
            <a:off x="509315" y="1197240"/>
            <a:ext cx="8066379" cy="17625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083" y="811723"/>
            <a:ext cx="136596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Plasma membrane</a:t>
            </a:r>
            <a:endParaRPr lang="en-US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369425" y="2472797"/>
            <a:ext cx="1365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Cytoplasm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927716" y="6315170"/>
            <a:ext cx="220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/>
              <a:t>Lacy et al 2018 </a:t>
            </a:r>
          </a:p>
          <a:p>
            <a:pPr algn="r"/>
            <a:r>
              <a:rPr lang="en-US" sz="1100" i="1" dirty="0" smtClean="0"/>
              <a:t>Berro and Lacy 2018</a:t>
            </a:r>
            <a:endParaRPr lang="en-US" sz="11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61160" y="6314442"/>
            <a:ext cx="743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Challenges: </a:t>
            </a:r>
            <a:r>
              <a:rPr lang="en-US" sz="2000" dirty="0" smtClean="0">
                <a:solidFill>
                  <a:schemeClr val="accent6"/>
                </a:solidFill>
              </a:rPr>
              <a:t>Fast | Transient | Diffraction limited | </a:t>
            </a:r>
            <a:r>
              <a:rPr lang="en-US" sz="2000" dirty="0">
                <a:solidFill>
                  <a:schemeClr val="accent6"/>
                </a:solidFill>
              </a:rPr>
              <a:t>O</a:t>
            </a:r>
            <a:r>
              <a:rPr lang="en-US" sz="2000" dirty="0" smtClean="0">
                <a:solidFill>
                  <a:schemeClr val="accent6"/>
                </a:solidFill>
              </a:rPr>
              <a:t>ut of equilibrium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838700" y="5521203"/>
            <a:ext cx="819150" cy="648694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62150" y="3087792"/>
            <a:ext cx="819150" cy="608754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12" name="TypicalFieldForPresentations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4057" y="811723"/>
            <a:ext cx="2842602" cy="2751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60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6796"/>
    </mc:Choice>
    <mc:Fallback>
      <p:transition advTm="8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  <p:bldP spid="3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35442" objId="22"/>
        <p14:stopEvt time="54170" objId="2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4" y="178594"/>
            <a:ext cx="4792352" cy="964406"/>
          </a:xfrm>
        </p:spPr>
        <p:txBody>
          <a:bodyPr/>
          <a:lstStyle/>
          <a:p>
            <a:r>
              <a:rPr lang="en-US" dirty="0" smtClean="0"/>
              <a:t>Outline of the rest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16817" y="2033289"/>
            <a:ext cx="8534400" cy="5030337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</a:t>
            </a:r>
            <a:r>
              <a:rPr lang="en-US" b="1" dirty="0" smtClean="0">
                <a:solidFill>
                  <a:srgbClr val="002060"/>
                </a:solidFill>
              </a:rPr>
              <a:t> models </a:t>
            </a:r>
            <a:r>
              <a:rPr lang="en-US" dirty="0" smtClean="0"/>
              <a:t>related to endocytosis that</a:t>
            </a:r>
          </a:p>
          <a:p>
            <a:pPr marL="520700"/>
            <a:r>
              <a:rPr lang="en-US" dirty="0"/>
              <a:t>	</a:t>
            </a:r>
            <a:r>
              <a:rPr lang="en-US" dirty="0" smtClean="0"/>
              <a:t>address </a:t>
            </a:r>
            <a:r>
              <a:rPr lang="en-US" b="1" dirty="0" smtClean="0">
                <a:solidFill>
                  <a:srgbClr val="002060"/>
                </a:solidFill>
              </a:rPr>
              <a:t>different questions</a:t>
            </a:r>
            <a:r>
              <a:rPr lang="en-US" dirty="0" smtClean="0"/>
              <a:t>… </a:t>
            </a:r>
          </a:p>
          <a:p>
            <a:pPr marL="520700"/>
            <a:r>
              <a:rPr lang="en-US" dirty="0"/>
              <a:t>	</a:t>
            </a:r>
            <a:r>
              <a:rPr lang="en-US" dirty="0" smtClean="0"/>
              <a:t>… at </a:t>
            </a:r>
            <a:r>
              <a:rPr lang="en-US" b="1" dirty="0" smtClean="0">
                <a:solidFill>
                  <a:srgbClr val="002060"/>
                </a:solidFill>
              </a:rPr>
              <a:t>different scales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2060"/>
                </a:solidFill>
              </a:rPr>
              <a:t>levels of details</a:t>
            </a:r>
          </a:p>
          <a:p>
            <a:pPr marL="520700"/>
            <a:r>
              <a:rPr lang="en-US" dirty="0"/>
              <a:t>	</a:t>
            </a:r>
            <a:r>
              <a:rPr lang="en-US" dirty="0" smtClean="0"/>
              <a:t>use different math/computational </a:t>
            </a:r>
            <a:r>
              <a:rPr lang="en-US" b="1" dirty="0" smtClean="0">
                <a:solidFill>
                  <a:srgbClr val="002060"/>
                </a:solidFill>
              </a:rPr>
              <a:t>approaches</a:t>
            </a:r>
          </a:p>
          <a:p>
            <a:endParaRPr lang="en-US" dirty="0" smtClean="0"/>
          </a:p>
          <a:p>
            <a:r>
              <a:rPr lang="en-US" dirty="0" smtClean="0"/>
              <a:t>All models</a:t>
            </a:r>
          </a:p>
          <a:p>
            <a:pPr marL="520700"/>
            <a:r>
              <a:rPr lang="en-US" dirty="0"/>
              <a:t>	</a:t>
            </a:r>
            <a:r>
              <a:rPr lang="en-US" dirty="0" smtClean="0"/>
              <a:t>were backed by some </a:t>
            </a:r>
            <a:r>
              <a:rPr lang="en-US" b="1" dirty="0" smtClean="0">
                <a:solidFill>
                  <a:srgbClr val="002060"/>
                </a:solidFill>
              </a:rPr>
              <a:t>experimental data</a:t>
            </a:r>
          </a:p>
          <a:p>
            <a:pPr marL="520700"/>
            <a:r>
              <a:rPr lang="en-US" dirty="0"/>
              <a:t>	</a:t>
            </a:r>
            <a:r>
              <a:rPr lang="en-US" dirty="0" smtClean="0"/>
              <a:t>made </a:t>
            </a:r>
            <a:r>
              <a:rPr lang="en-US" b="1" dirty="0" smtClean="0">
                <a:solidFill>
                  <a:srgbClr val="002060"/>
                </a:solidFill>
              </a:rPr>
              <a:t>predictions</a:t>
            </a:r>
            <a:r>
              <a:rPr lang="en-US" dirty="0" smtClean="0"/>
              <a:t> </a:t>
            </a:r>
          </a:p>
          <a:p>
            <a:pPr marL="520700"/>
            <a:r>
              <a:rPr lang="en-US" dirty="0"/>
              <a:t>	</a:t>
            </a:r>
            <a:r>
              <a:rPr lang="en-US" dirty="0" smtClean="0"/>
              <a:t>inspired </a:t>
            </a:r>
            <a:r>
              <a:rPr lang="en-US" b="1" dirty="0" smtClean="0">
                <a:solidFill>
                  <a:srgbClr val="002060"/>
                </a:solidFill>
              </a:rPr>
              <a:t>new experiments</a:t>
            </a:r>
          </a:p>
          <a:p>
            <a:pPr marL="520700"/>
            <a:r>
              <a:rPr lang="en-US" dirty="0"/>
              <a:t>	</a:t>
            </a:r>
            <a:r>
              <a:rPr lang="en-US" dirty="0" smtClean="0"/>
              <a:t>inspired </a:t>
            </a:r>
            <a:r>
              <a:rPr lang="en-US" b="1" dirty="0" smtClean="0">
                <a:solidFill>
                  <a:srgbClr val="002060"/>
                </a:solidFill>
              </a:rPr>
              <a:t>new questions</a:t>
            </a:r>
          </a:p>
          <a:p>
            <a:r>
              <a:rPr lang="en-US" dirty="0"/>
              <a:t>	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7495"/>
          <a:stretch/>
        </p:blipFill>
        <p:spPr>
          <a:xfrm>
            <a:off x="7166282" y="5195105"/>
            <a:ext cx="1801332" cy="1372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3" t="24451" r="53733" b="62234"/>
          <a:stretch/>
        </p:blipFill>
        <p:spPr>
          <a:xfrm rot="10800000">
            <a:off x="5508315" y="216054"/>
            <a:ext cx="1081900" cy="110488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4" t="13441" r="17973" b="53504"/>
          <a:stretch/>
        </p:blipFill>
        <p:spPr>
          <a:xfrm>
            <a:off x="6280334" y="2382195"/>
            <a:ext cx="1857711" cy="18844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41651" y="5195105"/>
            <a:ext cx="1335978" cy="1281895"/>
            <a:chOff x="7149242" y="2775294"/>
            <a:chExt cx="1335978" cy="1281895"/>
          </a:xfrm>
        </p:grpSpPr>
        <p:sp>
          <p:nvSpPr>
            <p:cNvPr id="6" name="Rectangle 5"/>
            <p:cNvSpPr/>
            <p:nvPr/>
          </p:nvSpPr>
          <p:spPr bwMode="auto">
            <a:xfrm>
              <a:off x="7149242" y="2775294"/>
              <a:ext cx="1335978" cy="1281895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7" name="Ellipse 2707"/>
            <p:cNvSpPr/>
            <p:nvPr/>
          </p:nvSpPr>
          <p:spPr>
            <a:xfrm>
              <a:off x="7511206" y="3114472"/>
              <a:ext cx="638755" cy="60326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400" dirty="0"/>
            </a:p>
          </p:txBody>
        </p:sp>
      </p:grpSp>
      <p:sp>
        <p:nvSpPr>
          <p:cNvPr id="13" name="Ellipse 2707"/>
          <p:cNvSpPr/>
          <p:nvPr/>
        </p:nvSpPr>
        <p:spPr>
          <a:xfrm>
            <a:off x="7851784" y="729654"/>
            <a:ext cx="175936" cy="16616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762719" y="4406102"/>
            <a:ext cx="262850" cy="515658"/>
          </a:xfrm>
          <a:prstGeom prst="straightConnector1">
            <a:avLst/>
          </a:prstGeom>
          <a:solidFill>
            <a:srgbClr val="6C7472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6420098" y="1586755"/>
            <a:ext cx="262850" cy="515658"/>
          </a:xfrm>
          <a:prstGeom prst="straightConnector1">
            <a:avLst/>
          </a:prstGeom>
          <a:solidFill>
            <a:srgbClr val="6C7472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6280334" y="4429554"/>
            <a:ext cx="262850" cy="515658"/>
          </a:xfrm>
          <a:prstGeom prst="straightConnector1">
            <a:avLst/>
          </a:prstGeom>
          <a:solidFill>
            <a:srgbClr val="6C7472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720359" y="1561596"/>
            <a:ext cx="262850" cy="515658"/>
          </a:xfrm>
          <a:prstGeom prst="straightConnector1">
            <a:avLst/>
          </a:prstGeom>
          <a:solidFill>
            <a:srgbClr val="6C7472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332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28600" y="262199"/>
            <a:ext cx="8740588" cy="1091969"/>
          </a:xfrm>
        </p:spPr>
        <p:txBody>
          <a:bodyPr/>
          <a:lstStyle/>
          <a:p>
            <a:pPr eaLnBrk="1" hangingPunct="1"/>
            <a:r>
              <a:rPr lang="fr-FR" sz="2000" b="1" dirty="0" smtClean="0">
                <a:solidFill>
                  <a:srgbClr val="002060"/>
                </a:solidFill>
              </a:rPr>
              <a:t>PART I – HOW MUCH FORCE IS REQUIRED FOR ENDOCYTOSIS?</a:t>
            </a:r>
            <a:br>
              <a:rPr lang="fr-FR" sz="2000" b="1" dirty="0" smtClean="0">
                <a:solidFill>
                  <a:srgbClr val="002060"/>
                </a:solidFill>
              </a:rPr>
            </a:br>
            <a:r>
              <a:rPr lang="fr-FR" sz="2000" dirty="0" smtClean="0">
                <a:solidFill>
                  <a:srgbClr val="002060"/>
                </a:solidFill>
              </a:rPr>
              <a:t/>
            </a:r>
            <a:br>
              <a:rPr lang="fr-FR" sz="2000" dirty="0" smtClean="0">
                <a:solidFill>
                  <a:srgbClr val="002060"/>
                </a:solidFill>
              </a:rPr>
            </a:br>
            <a:r>
              <a:rPr lang="fr-FR" sz="2000" dirty="0" smtClean="0">
                <a:solidFill>
                  <a:srgbClr val="002060"/>
                </a:solidFill>
              </a:rPr>
              <a:t>High </a:t>
            </a:r>
            <a:r>
              <a:rPr lang="fr-FR" sz="2000" dirty="0" err="1" smtClean="0">
                <a:solidFill>
                  <a:srgbClr val="002060"/>
                </a:solidFill>
              </a:rPr>
              <a:t>turgor</a:t>
            </a:r>
            <a:r>
              <a:rPr lang="fr-FR" sz="2000" dirty="0" smtClean="0">
                <a:solidFill>
                  <a:srgbClr val="002060"/>
                </a:solidFill>
              </a:rPr>
              <a:t> pressure </a:t>
            </a:r>
            <a:r>
              <a:rPr lang="fr-FR" sz="2000" dirty="0" err="1" smtClean="0">
                <a:solidFill>
                  <a:srgbClr val="002060"/>
                </a:solidFill>
              </a:rPr>
              <a:t>makes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endocytosis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difficult</a:t>
            </a:r>
            <a:r>
              <a:rPr lang="fr-FR" sz="2000" dirty="0" smtClean="0">
                <a:solidFill>
                  <a:srgbClr val="002060"/>
                </a:solidFill>
              </a:rPr>
              <a:t> to </a:t>
            </a:r>
            <a:r>
              <a:rPr lang="fr-FR" sz="2000" dirty="0" err="1" smtClean="0">
                <a:solidFill>
                  <a:srgbClr val="002060"/>
                </a:solidFill>
              </a:rPr>
              <a:t>perform</a:t>
            </a:r>
            <a:r>
              <a:rPr lang="fr-FR" sz="2000" dirty="0" smtClean="0">
                <a:solidFill>
                  <a:srgbClr val="002060"/>
                </a:solidFill>
              </a:rPr>
              <a:t> in </a:t>
            </a:r>
            <a:r>
              <a:rPr lang="fr-FR" sz="2000" dirty="0" err="1" smtClean="0">
                <a:solidFill>
                  <a:srgbClr val="002060"/>
                </a:solidFill>
              </a:rPr>
              <a:t>yeast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65657"/>
          <a:stretch/>
        </p:blipFill>
        <p:spPr>
          <a:xfrm>
            <a:off x="745672" y="1969004"/>
            <a:ext cx="7932521" cy="1762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8680" y="6080465"/>
            <a:ext cx="220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/>
              <a:t>Helfrich 1973</a:t>
            </a:r>
          </a:p>
          <a:p>
            <a:pPr algn="r"/>
            <a:r>
              <a:rPr lang="en-US" sz="1100" i="1" dirty="0" smtClean="0"/>
              <a:t>Lacy et al 2018 </a:t>
            </a:r>
          </a:p>
          <a:p>
            <a:pPr algn="r"/>
            <a:r>
              <a:rPr lang="en-US" sz="1100" i="1" dirty="0" smtClean="0"/>
              <a:t>Berro and Lacy 2018</a:t>
            </a:r>
          </a:p>
          <a:p>
            <a:pPr algn="r"/>
            <a:r>
              <a:rPr lang="en-US" sz="1100" i="1" dirty="0" smtClean="0"/>
              <a:t>Ma and Berro (bioRxiv) 2019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701939" y="2106707"/>
            <a:ext cx="1219200" cy="1042497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6470" y="3101644"/>
            <a:ext cx="2274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 ~ 1 MPa ~ 10 </a:t>
            </a:r>
            <a:r>
              <a:rPr lang="en-US" b="1" dirty="0" err="1">
                <a:solidFill>
                  <a:srgbClr val="C00000"/>
                </a:solidFill>
              </a:rPr>
              <a:t>atm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1324" y="4224930"/>
            <a:ext cx="4686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Energy costs </a:t>
            </a:r>
            <a:r>
              <a:rPr lang="en-US" dirty="0" smtClean="0"/>
              <a:t>to deform the membrane:</a:t>
            </a:r>
          </a:p>
          <a:p>
            <a:endParaRPr lang="en-US" dirty="0" smtClean="0"/>
          </a:p>
          <a:p>
            <a:pPr marL="346075" indent="-2349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92" y="5088392"/>
            <a:ext cx="4249308" cy="842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2912" y="5862696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125"/>
            <a:r>
              <a:rPr lang="en-US" sz="2000" i="1" dirty="0">
                <a:solidFill>
                  <a:schemeClr val="accent2"/>
                </a:solidFill>
              </a:rPr>
              <a:t>Bending elasticity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32851" y="4834298"/>
            <a:ext cx="2104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125"/>
            <a:r>
              <a:rPr lang="en-US" sz="2000" i="1" dirty="0">
                <a:solidFill>
                  <a:schemeClr val="accent2"/>
                </a:solidFill>
              </a:rPr>
              <a:t>Membrane tension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469409" y="5678030"/>
            <a:ext cx="18780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/>
            <a:r>
              <a:rPr lang="en-US" sz="2000" i="1" dirty="0" smtClean="0">
                <a:solidFill>
                  <a:schemeClr val="accent2"/>
                </a:solidFill>
              </a:rPr>
              <a:t>Turgor </a:t>
            </a:r>
            <a:r>
              <a:rPr lang="en-US" sz="2000" i="1" dirty="0">
                <a:solidFill>
                  <a:schemeClr val="accent2"/>
                </a:solidFill>
              </a:rPr>
              <a:t>pressure 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5524500" y="5205168"/>
            <a:ext cx="1767866" cy="1164178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6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796"/>
    </mc:Choice>
    <mc:Fallback xmlns="">
      <p:transition advTm="8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6" grpId="0" animBg="1"/>
    </p:bldLst>
  </p:timing>
  <p:extLst mod="1">
    <p:ext uri="{E180D4A7-C9FB-4DFB-919C-405C955672EB}">
      <p14:showEvtLst xmlns:p14="http://schemas.microsoft.com/office/powerpoint/2010/main">
        <p14:playEvt time="35442" objId="22"/>
        <p14:stopEvt time="54170" objId="2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35267" y="1306856"/>
            <a:ext cx="3611053" cy="2802662"/>
            <a:chOff x="4624654" y="2433406"/>
            <a:chExt cx="2525044" cy="19597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1" t="29392" r="-400" b="37045"/>
            <a:stretch/>
          </p:blipFill>
          <p:spPr>
            <a:xfrm>
              <a:off x="4653000" y="2433406"/>
              <a:ext cx="2496698" cy="191819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4653000" y="2433407"/>
              <a:ext cx="196851" cy="9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624654" y="4304280"/>
              <a:ext cx="196851" cy="88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717711" y="2566898"/>
              <a:ext cx="1359851" cy="1001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13393" y="4892835"/>
            <a:ext cx="8106232" cy="1762541"/>
            <a:chOff x="498957" y="941097"/>
            <a:chExt cx="8106232" cy="17625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57"/>
            <a:stretch/>
          </p:blipFill>
          <p:spPr>
            <a:xfrm>
              <a:off x="538810" y="941097"/>
              <a:ext cx="8066379" cy="176254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auto">
            <a:xfrm>
              <a:off x="498957" y="941097"/>
              <a:ext cx="270300" cy="103932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3" y="0"/>
            <a:ext cx="8643938" cy="826251"/>
          </a:xfrm>
        </p:spPr>
        <p:txBody>
          <a:bodyPr/>
          <a:lstStyle/>
          <a:p>
            <a:r>
              <a:rPr lang="en-US" dirty="0" smtClean="0"/>
              <a:t>How much force is required </a:t>
            </a:r>
            <a:r>
              <a:rPr lang="en-US" dirty="0"/>
              <a:t>to deform the </a:t>
            </a:r>
            <a:r>
              <a:rPr lang="en-US" dirty="0" smtClean="0"/>
              <a:t>membrane?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21655" y="1890399"/>
            <a:ext cx="142513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Force barrier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~3000 pN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881467" y="2511854"/>
            <a:ext cx="685069" cy="2267077"/>
          </a:xfrm>
          <a:prstGeom prst="straightConnector1">
            <a:avLst/>
          </a:prstGeom>
          <a:solidFill>
            <a:srgbClr val="6C7472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lg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115050" y="3401962"/>
            <a:ext cx="736289" cy="1490873"/>
          </a:xfrm>
          <a:prstGeom prst="straightConnector1">
            <a:avLst/>
          </a:prstGeom>
          <a:solidFill>
            <a:srgbClr val="6C7472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lg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6155588" y="2419915"/>
            <a:ext cx="2210605" cy="147732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Tube elongation force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~1000 pN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7019" y="649739"/>
            <a:ext cx="7519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we consider the cell membrane is pure lipids pulled by a point force: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77881" y="2752296"/>
                <a:ext cx="2021323" cy="4201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881" y="2752296"/>
                <a:ext cx="2021323" cy="4201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37076" y="3204664"/>
                <a:ext cx="178343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𝑡𝑢𝑟𝑔𝑜𝑟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𝑝𝑟𝑒𝑠𝑠𝑢𝑟𝑒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076" y="3204664"/>
                <a:ext cx="1783437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8681" y="6240936"/>
            <a:ext cx="2205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Lacy et al 2018 </a:t>
            </a:r>
          </a:p>
          <a:p>
            <a:r>
              <a:rPr lang="en-US" sz="1100" i="1" dirty="0" smtClean="0"/>
              <a:t>Berro and Lacy 2018</a:t>
            </a:r>
          </a:p>
          <a:p>
            <a:r>
              <a:rPr lang="en-US" sz="1100" i="1" dirty="0" smtClean="0"/>
              <a:t>Ma </a:t>
            </a:r>
            <a:r>
              <a:rPr lang="en-US" sz="1100" i="1" dirty="0" smtClean="0"/>
              <a:t>and Berro (bioRxiv) 2019</a:t>
            </a:r>
          </a:p>
        </p:txBody>
      </p:sp>
    </p:spTree>
    <p:extLst>
      <p:ext uri="{BB962C8B-B14F-4D97-AF65-F5344CB8AC3E}">
        <p14:creationId xmlns:p14="http://schemas.microsoft.com/office/powerpoint/2010/main" val="30084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378"/>
            <a:ext cx="7593809" cy="964406"/>
          </a:xfrm>
        </p:spPr>
        <p:txBody>
          <a:bodyPr/>
          <a:lstStyle/>
          <a:p>
            <a:r>
              <a:rPr lang="en-US" dirty="0" smtClean="0"/>
              <a:t>But the endocytic pit is not just pure lipids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r>
              <a:rPr lang="en-US" dirty="0" smtClean="0"/>
              <a:t>Parameters (controllable by proteins) that influence the force threshold: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</a:rPr>
              <a:t>Intrinsic curvature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6"/>
                </a:solidFill>
              </a:rPr>
              <a:t>surface </a:t>
            </a:r>
            <a:r>
              <a:rPr lang="en-US" b="1" dirty="0">
                <a:solidFill>
                  <a:schemeClr val="accent6"/>
                </a:solidFill>
              </a:rPr>
              <a:t>area </a:t>
            </a:r>
            <a:r>
              <a:rPr lang="en-US" dirty="0" smtClean="0"/>
              <a:t>of the coat (clathrin,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45561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</a:rPr>
              <a:t>Boundary </a:t>
            </a:r>
            <a:r>
              <a:rPr lang="en-US" b="1" dirty="0">
                <a:solidFill>
                  <a:schemeClr val="accent6"/>
                </a:solidFill>
              </a:rPr>
              <a:t>conditions </a:t>
            </a:r>
            <a:r>
              <a:rPr lang="en-US" dirty="0"/>
              <a:t>(how the membrane is attached to the cell wall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51738" y="2974990"/>
            <a:ext cx="3611053" cy="2802662"/>
            <a:chOff x="4624654" y="2433406"/>
            <a:chExt cx="2525044" cy="19597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1" t="29392" r="-400" b="37045"/>
            <a:stretch/>
          </p:blipFill>
          <p:spPr>
            <a:xfrm>
              <a:off x="4653000" y="2433406"/>
              <a:ext cx="2496698" cy="191819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4653000" y="2433407"/>
              <a:ext cx="196851" cy="9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624654" y="4304280"/>
              <a:ext cx="196851" cy="88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717711" y="2566898"/>
              <a:ext cx="1359851" cy="1001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50534" y="3042034"/>
            <a:ext cx="3359711" cy="2692471"/>
            <a:chOff x="5506874" y="3538026"/>
            <a:chExt cx="3359711" cy="26924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1" r="49739" b="47150"/>
            <a:stretch/>
          </p:blipFill>
          <p:spPr>
            <a:xfrm>
              <a:off x="5506874" y="3538026"/>
              <a:ext cx="3359711" cy="269247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6978649" y="4654608"/>
              <a:ext cx="1688304" cy="83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181711" y="5205912"/>
              <a:ext cx="796938" cy="286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23" t="24451" r="53733" b="62234"/>
            <a:stretch/>
          </p:blipFill>
          <p:spPr>
            <a:xfrm rot="10800000">
              <a:off x="7494262" y="4449854"/>
              <a:ext cx="1081900" cy="110488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9" t="25186" r="61677" b="71876"/>
            <a:stretch/>
          </p:blipFill>
          <p:spPr>
            <a:xfrm>
              <a:off x="8285170" y="5240011"/>
              <a:ext cx="225982" cy="2438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Rectangle 21"/>
          <p:cNvSpPr/>
          <p:nvPr/>
        </p:nvSpPr>
        <p:spPr>
          <a:xfrm>
            <a:off x="2266495" y="5923872"/>
            <a:ext cx="431045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With realistic parameters the force to produce is still </a:t>
            </a:r>
            <a:r>
              <a:rPr lang="en-US" sz="2000" b="1" dirty="0" smtClean="0">
                <a:solidFill>
                  <a:schemeClr val="accent6"/>
                </a:solidFill>
              </a:rPr>
              <a:t>~1000 pN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3962791" y="3811488"/>
            <a:ext cx="1872926" cy="1018501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93772" y="4300688"/>
            <a:ext cx="113191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Check the scale!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396539" y="2528588"/>
            <a:ext cx="4093960" cy="107721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Force barrier disappears when: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6"/>
                </a:solidFill>
              </a:rPr>
              <a:t>Coat surface </a:t>
            </a:r>
            <a:r>
              <a:rPr lang="en-US" sz="1600" b="1" dirty="0">
                <a:solidFill>
                  <a:schemeClr val="accent6"/>
                </a:solidFill>
              </a:rPr>
              <a:t>area </a:t>
            </a:r>
            <a:r>
              <a:rPr lang="en-US" sz="1600" b="1" dirty="0" smtClean="0">
                <a:solidFill>
                  <a:schemeClr val="accent6"/>
                </a:solidFill>
                <a:sym typeface="Symbol" panose="05050102010706020507" pitchFamily="18" charset="2"/>
              </a:rPr>
              <a:t></a:t>
            </a:r>
            <a:r>
              <a:rPr lang="en-US" sz="1600" b="1" dirty="0" smtClean="0">
                <a:solidFill>
                  <a:schemeClr val="accent6"/>
                </a:solidFill>
              </a:rPr>
              <a:t> </a:t>
            </a:r>
            <a:r>
              <a:rPr lang="en-US" sz="1600" b="1" dirty="0">
                <a:solidFill>
                  <a:schemeClr val="accent6"/>
                </a:solidFill>
              </a:rPr>
              <a:t>hemisphere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6"/>
                </a:solidFill>
              </a:rPr>
              <a:t>Coat intrinsic curvature </a:t>
            </a:r>
            <a:r>
              <a:rPr lang="en-US" sz="1600" b="1" dirty="0">
                <a:solidFill>
                  <a:schemeClr val="accent6"/>
                </a:solidFill>
                <a:sym typeface="Symbol" panose="05050102010706020507" pitchFamily="18" charset="2"/>
              </a:rPr>
              <a:t></a:t>
            </a:r>
            <a:r>
              <a:rPr lang="en-US" sz="1600" b="1" dirty="0" smtClean="0">
                <a:solidFill>
                  <a:schemeClr val="accent6"/>
                </a:solidFill>
              </a:rPr>
              <a:t> tube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6"/>
                </a:solidFill>
              </a:rPr>
              <a:t>Free </a:t>
            </a:r>
            <a:r>
              <a:rPr lang="en-US" sz="1600" b="1" dirty="0">
                <a:solidFill>
                  <a:schemeClr val="accent6"/>
                </a:solidFill>
              </a:rPr>
              <a:t>hinge </a:t>
            </a:r>
            <a:r>
              <a:rPr lang="en-US" sz="1600" dirty="0"/>
              <a:t>attachment to the </a:t>
            </a:r>
            <a:r>
              <a:rPr lang="en-US" sz="1600" dirty="0" smtClean="0"/>
              <a:t>cell wall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6680762" y="6519446"/>
            <a:ext cx="2463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i="1" dirty="0"/>
              <a:t>Ma and Berro (bioRxiv) 2019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887271" y="111940"/>
            <a:ext cx="6339396" cy="1346803"/>
            <a:chOff x="498957" y="913940"/>
            <a:chExt cx="6339396" cy="134680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9" t="65657" r="35483" b="8101"/>
            <a:stretch/>
          </p:blipFill>
          <p:spPr>
            <a:xfrm>
              <a:off x="4633995" y="913940"/>
              <a:ext cx="2204358" cy="13468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" name="Rectangle 30"/>
            <p:cNvSpPr/>
            <p:nvPr/>
          </p:nvSpPr>
          <p:spPr bwMode="auto">
            <a:xfrm>
              <a:off x="498957" y="941097"/>
              <a:ext cx="270300" cy="103932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0" y="5486400"/>
            <a:ext cx="968342" cy="12764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67917" y="6477000"/>
            <a:ext cx="99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Rui 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10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5.4|29.3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5.4|29.3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4|0.7|47.9|0.9|6.8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ThemeMatt3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solidFill>
          <a:srgbClr val="6C747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Matt3" id="{9357F4F1-815B-4A8D-87A4-F29F04CEC194}" vid="{CE8C81E9-AF17-465C-8D75-AC0568552D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ThemeMatt3</Template>
  <TotalTime>0</TotalTime>
  <Words>1355</Words>
  <Application>Microsoft Office PowerPoint</Application>
  <PresentationFormat>On-screen Show (4:3)</PresentationFormat>
  <Paragraphs>317</Paragraphs>
  <Slides>27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Cambria Math</vt:lpstr>
      <vt:lpstr>Gill Sans Light</vt:lpstr>
      <vt:lpstr>Gill Sans MT</vt:lpstr>
      <vt:lpstr>Helvetica</vt:lpstr>
      <vt:lpstr>Helvetica Neue</vt:lpstr>
      <vt:lpstr>Helvetica Neue Medium</vt:lpstr>
      <vt:lpstr>Symbol</vt:lpstr>
      <vt:lpstr>Verdana</vt:lpstr>
      <vt:lpstr>Wingdings</vt:lpstr>
      <vt:lpstr>ヒラギノ角ゴ ProN W3</vt:lpstr>
      <vt:lpstr>ThemeMatt3</vt:lpstr>
      <vt:lpstr>PowerPoint Presentation</vt:lpstr>
      <vt:lpstr>Farmers asked a modeler: “how can we increase the milk production of our cows?”</vt:lpstr>
      <vt:lpstr>What is an appropriate model for a cow ? </vt:lpstr>
      <vt:lpstr>Tentative agenda to build “useful” models in biology</vt:lpstr>
      <vt:lpstr>Clathrin-Mediated Endocytosis</vt:lpstr>
      <vt:lpstr>Outline of the rest of the talk</vt:lpstr>
      <vt:lpstr>PART I – HOW MUCH FORCE IS REQUIRED FOR ENDOCYTOSIS?  High turgor pressure makes endocytosis difficult to perform in yeast</vt:lpstr>
      <vt:lpstr>How much force is required to deform the membrane?</vt:lpstr>
      <vt:lpstr>But the endocytic pit is not just pure lipids</vt:lpstr>
      <vt:lpstr>Actin provides the forces to deform the membrane</vt:lpstr>
      <vt:lpstr>Two mechanisms that can help produce more force during endocytosis</vt:lpstr>
      <vt:lpstr>PART II – TURNOVER DURING ENDOCYTOSIS Why do we think there might be turnover?</vt:lpstr>
      <vt:lpstr>Testing the dendritic nucleation hypothesis with mathematical modeling (0D ODE)</vt:lpstr>
      <vt:lpstr>This simple ODE model allowed us to make several predictions that are experimentally testable</vt:lpstr>
      <vt:lpstr>How does actin assemble and disassemble during endocytosis? Does it turn over?</vt:lpstr>
      <vt:lpstr>Mathematical modeling shows that each mechanism produces different distributions of residence times</vt:lpstr>
      <vt:lpstr>PowerPoint Presentation</vt:lpstr>
      <vt:lpstr>The actin machinery does turn over (~4 times)</vt:lpstr>
      <vt:lpstr>How can turnover be useful for endocytosis?</vt:lpstr>
      <vt:lpstr>PART III – FORCE PRODUCTION BY CROSSLINKING How can crosslinking of actin filaments help produce force?</vt:lpstr>
      <vt:lpstr>Actin filament crosslinking protein fimbrin is the second most abundant endocytic protein after actin </vt:lpstr>
      <vt:lpstr>Crosslinking short actin filaments is hard!</vt:lpstr>
      <vt:lpstr>Conversion of  chemical energy into elastic energy</vt:lpstr>
      <vt:lpstr>PowerPoint Presentation</vt:lpstr>
      <vt:lpstr>Another way to produce force:  Crosslinking actin filaments around a tube compresses it</vt:lpstr>
      <vt:lpstr>SUMMARY / CONCLUSION “All models are wrong but some are useful” (Georges Box)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2015-05-18T13:55:29Z</dcterms:created>
  <dcterms:modified xsi:type="dcterms:W3CDTF">2019-06-19T15:15:54Z</dcterms:modified>
</cp:coreProperties>
</file>