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unknown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avi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20" r:id="rId3"/>
  </p:sldMasterIdLst>
  <p:notesMasterIdLst>
    <p:notesMasterId r:id="rId49"/>
  </p:notesMasterIdLst>
  <p:handoutMasterIdLst>
    <p:handoutMasterId r:id="rId50"/>
  </p:handoutMasterIdLst>
  <p:sldIdLst>
    <p:sldId id="478" r:id="rId4"/>
    <p:sldId id="852" r:id="rId5"/>
    <p:sldId id="1107" r:id="rId6"/>
    <p:sldId id="1048" r:id="rId7"/>
    <p:sldId id="650" r:id="rId8"/>
    <p:sldId id="951" r:id="rId9"/>
    <p:sldId id="1094" r:id="rId10"/>
    <p:sldId id="893" r:id="rId11"/>
    <p:sldId id="773" r:id="rId12"/>
    <p:sldId id="894" r:id="rId13"/>
    <p:sldId id="895" r:id="rId14"/>
    <p:sldId id="904" r:id="rId15"/>
    <p:sldId id="897" r:id="rId16"/>
    <p:sldId id="1102" r:id="rId17"/>
    <p:sldId id="898" r:id="rId18"/>
    <p:sldId id="1084" r:id="rId19"/>
    <p:sldId id="1085" r:id="rId20"/>
    <p:sldId id="1086" r:id="rId21"/>
    <p:sldId id="1087" r:id="rId22"/>
    <p:sldId id="1088" r:id="rId23"/>
    <p:sldId id="1103" r:id="rId24"/>
    <p:sldId id="1091" r:id="rId25"/>
    <p:sldId id="1095" r:id="rId26"/>
    <p:sldId id="1096" r:id="rId27"/>
    <p:sldId id="1097" r:id="rId28"/>
    <p:sldId id="1099" r:id="rId29"/>
    <p:sldId id="1101" r:id="rId30"/>
    <p:sldId id="1100" r:id="rId31"/>
    <p:sldId id="1104" r:id="rId32"/>
    <p:sldId id="1105" r:id="rId33"/>
    <p:sldId id="1109" r:id="rId34"/>
    <p:sldId id="1108" r:id="rId35"/>
    <p:sldId id="1067" r:id="rId36"/>
    <p:sldId id="1068" r:id="rId37"/>
    <p:sldId id="1069" r:id="rId38"/>
    <p:sldId id="1070" r:id="rId39"/>
    <p:sldId id="1071" r:id="rId40"/>
    <p:sldId id="1111" r:id="rId41"/>
    <p:sldId id="1110" r:id="rId42"/>
    <p:sldId id="1113" r:id="rId43"/>
    <p:sldId id="1121" r:id="rId44"/>
    <p:sldId id="1119" r:id="rId45"/>
    <p:sldId id="1118" r:id="rId46"/>
    <p:sldId id="1122" r:id="rId47"/>
    <p:sldId id="1120" r:id="rId48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96">
          <p15:clr>
            <a:srgbClr val="A4A3A4"/>
          </p15:clr>
        </p15:guide>
        <p15:guide id="2" pos="22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1C27"/>
    <a:srgbClr val="FBFF05"/>
    <a:srgbClr val="969696"/>
    <a:srgbClr val="FFFFCC"/>
    <a:srgbClr val="CCFFFF"/>
    <a:srgbClr val="CCECFF"/>
    <a:srgbClr val="006600"/>
    <a:srgbClr val="000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6" autoAdjust="0"/>
    <p:restoredTop sz="94660" autoAdjust="0"/>
  </p:normalViewPr>
  <p:slideViewPr>
    <p:cSldViewPr snapToGrid="0" snapToObjects="1">
      <p:cViewPr>
        <p:scale>
          <a:sx n="100" d="100"/>
          <a:sy n="100" d="100"/>
        </p:scale>
        <p:origin x="-8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2440" y="56"/>
      </p:cViewPr>
      <p:guideLst>
        <p:guide orient="horz" pos="2896"/>
        <p:guide pos="22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cs typeface="+mn-cs"/>
              </a:defRPr>
            </a:lvl1pPr>
          </a:lstStyle>
          <a:p>
            <a:pPr>
              <a:defRPr/>
            </a:pPr>
            <a:fld id="{818B0316-B9E2-2541-892C-E493A0EBF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83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181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3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63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856153-C13C-274F-BD2D-A9DD23EF9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51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D01529-3EC3-9C41-AB7C-A99B05FCEF6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46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FABF75-A7F7-1B43-99EA-AB788AC39E16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294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35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481C6-7E3F-CE4E-9992-1EDA0D454677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29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74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D99026-D7A2-764D-80B1-48DE56AA3FD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30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06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75DB4A-D6F6-B848-ACFD-9E63691AEF9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30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400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75DB4A-D6F6-B848-ACFD-9E63691AEF9B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30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400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2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4C0D3-332D-F14D-974E-CD6CF164B4AC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13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58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99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10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4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5E416D-3354-FC47-B11B-8CD16DC16DC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19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2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2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2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2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2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2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DDE15-BCCF-C044-BB03-11CA55E066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2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13BDD0-36FA-2F40-AB46-8A3D879EC88B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186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8975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7213"/>
            <a:ext cx="5159375" cy="41386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38" tIns="46369" rIns="92738" bIns="46369"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0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5E416D-3354-FC47-B11B-8CD16DC16DC5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1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5E416D-3354-FC47-B11B-8CD16DC16DC5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19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A01B5-735E-8E45-98A7-4AF956C54E4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65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E48484-53D2-7849-88BA-E41D517E38D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28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8975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7213"/>
            <a:ext cx="5159375" cy="41386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38" tIns="46369" rIns="92738" bIns="46369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23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0E5395-CC67-7A43-9BA2-6FCB3862D8E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28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8975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7213"/>
            <a:ext cx="5159375" cy="41386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38" tIns="46369" rIns="92738" bIns="46369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293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D76F5-AAAE-6240-A587-790558D60D3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288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73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837D14-EEE0-FB47-B912-6D34D743CF8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29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192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D29A3-3A7C-8340-BE24-93B1A701C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DE1B3-AB41-9D46-9C6E-F4D2204E7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55ECE-02C5-484D-8023-BD2531514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1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417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518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2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560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86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4279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05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C863C-4217-8340-BA26-8B7C4B83E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89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269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741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408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48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766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709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337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520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701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92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3D2FC-23C8-254D-BD48-0C8A83AB4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06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98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5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255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98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67B72-73ED-0C4C-8110-400CED0E7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0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0D9E7-A6E6-BE48-BA60-04414CFB7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1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88C2A-5B61-C541-B549-76CC73233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9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E6056-46FA-E14B-93CB-6B71B8850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5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A2C1E-D02F-0642-A1B4-F12D2CB1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4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BB8EB-4766-E644-B408-154FAF6C9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6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5611932-40EC-C147-8540-B2113E11D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C89EBB-17B2-4497-A82A-4FF4E10E16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F45503-B9B2-4082-9000-2C1636CB4E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A1FFE4-0EC2-45AE-9421-BFD13ABE60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E755283-34EA-453A-AE9D-4BAB52799F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7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file://localhost/Users/wjrappel/Google%20Drive/talks/dicty/diEp47A.wmv" TargetMode="External"/><Relationship Id="rId4" Type="http://schemas.openxmlformats.org/officeDocument/2006/relationships/video" Target="file://localhost/Users/wjrappel/Google%20Drive/talks/dicty/diEp47A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5.xml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2.gif"/><Relationship Id="rId6" Type="http://schemas.openxmlformats.org/officeDocument/2006/relationships/image" Target="../media/image23.tiff"/><Relationship Id="rId7" Type="http://schemas.openxmlformats.org/officeDocument/2006/relationships/image" Target="../media/image24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3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4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4" Type="http://schemas.openxmlformats.org/officeDocument/2006/relationships/video" Target="../media/media8.mp4"/><Relationship Id="rId5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4" Type="http://schemas.openxmlformats.org/officeDocument/2006/relationships/video" Target="../media/media9.mp4"/><Relationship Id="rId5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7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4" Type="http://schemas.openxmlformats.org/officeDocument/2006/relationships/video" Target="../media/media9.mp4"/><Relationship Id="rId5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7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tif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11.avi"/><Relationship Id="rId4" Type="http://schemas.openxmlformats.org/officeDocument/2006/relationships/video" Target="../media/media11.avi"/><Relationship Id="rId5" Type="http://schemas.microsoft.com/office/2007/relationships/media" Target="../media/media12.avi"/><Relationship Id="rId6" Type="http://schemas.openxmlformats.org/officeDocument/2006/relationships/video" Target="../media/media12.avi"/><Relationship Id="rId7" Type="http://schemas.openxmlformats.org/officeDocument/2006/relationships/slideLayout" Target="../slideLayouts/slideLayout18.xml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" Type="http://schemas.microsoft.com/office/2007/relationships/media" Target="../media/media10.avi"/><Relationship Id="rId2" Type="http://schemas.openxmlformats.org/officeDocument/2006/relationships/video" Target="../media/media10.avi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55.png"/><Relationship Id="rId1" Type="http://schemas.microsoft.com/office/2007/relationships/media" Target="../media/media13.avi"/><Relationship Id="rId2" Type="http://schemas.openxmlformats.org/officeDocument/2006/relationships/video" Target="../media/media13.avi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762000" y="1816100"/>
            <a:ext cx="7010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dirty="0">
                <a:cs typeface="+mn-cs"/>
              </a:rPr>
              <a:t> Wouter-Jan Rappel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i="1" dirty="0">
                <a:cs typeface="+mn-cs"/>
              </a:rPr>
              <a:t>Department of </a:t>
            </a:r>
            <a:r>
              <a:rPr lang="en-US" i="1" dirty="0" smtClean="0">
                <a:cs typeface="+mn-cs"/>
              </a:rPr>
              <a:t>Physics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i="1" dirty="0" smtClean="0">
                <a:cs typeface="+mn-cs"/>
              </a:rPr>
              <a:t>UC San Diego</a:t>
            </a:r>
            <a:endParaRPr lang="en-US" i="1" dirty="0">
              <a:cs typeface="+mn-cs"/>
            </a:endParaRPr>
          </a:p>
        </p:txBody>
      </p:sp>
      <p:sp>
        <p:nvSpPr>
          <p:cNvPr id="386051" name="Text Box 3"/>
          <p:cNvSpPr txBox="1">
            <a:spLocks noChangeArrowheads="1"/>
          </p:cNvSpPr>
          <p:nvPr/>
        </p:nvSpPr>
        <p:spPr bwMode="auto">
          <a:xfrm>
            <a:off x="304800" y="2819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cs typeface="+mn-cs"/>
            </a:endParaRPr>
          </a:p>
        </p:txBody>
      </p:sp>
      <p:sp>
        <p:nvSpPr>
          <p:cNvPr id="386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429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2"/>
                </a:solidFill>
                <a:cs typeface="+mj-cs"/>
              </a:rPr>
              <a:t>Computational modeling of </a:t>
            </a:r>
            <a:r>
              <a:rPr lang="en-US" sz="3600" b="1" dirty="0" smtClean="0">
                <a:solidFill>
                  <a:schemeClr val="accent2"/>
                </a:solidFill>
                <a:cs typeface="+mj-cs"/>
              </a:rPr>
              <a:t>eukaryotic </a:t>
            </a:r>
            <a:r>
              <a:rPr lang="en-US" sz="3600" b="1" dirty="0">
                <a:solidFill>
                  <a:schemeClr val="accent2"/>
                </a:solidFill>
                <a:cs typeface="+mj-cs"/>
              </a:rPr>
              <a:t>cell migration inspired by experiments</a:t>
            </a:r>
            <a:endParaRPr lang="en-US" sz="3600" b="1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6057" name="Rectangle 9"/>
          <p:cNvSpPr>
            <a:spLocks noChangeArrowheads="1"/>
          </p:cNvSpPr>
          <p:nvPr/>
        </p:nvSpPr>
        <p:spPr bwMode="auto">
          <a:xfrm>
            <a:off x="2792746" y="3618941"/>
            <a:ext cx="30828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cs typeface="+mn-cs"/>
              </a:rPr>
              <a:t>Finding Your Inner Modeler</a:t>
            </a:r>
            <a:endParaRPr lang="en-US" sz="2000" dirty="0" smtClean="0">
              <a:cs typeface="+mn-cs"/>
            </a:endParaRPr>
          </a:p>
          <a:p>
            <a:pPr algn="ctr">
              <a:defRPr/>
            </a:pPr>
            <a:r>
              <a:rPr lang="en-US" sz="2000" dirty="0" smtClean="0">
                <a:cs typeface="+mn-cs"/>
              </a:rPr>
              <a:t>June, 2019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advTm="233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Text Box 2"/>
          <p:cNvSpPr txBox="1">
            <a:spLocks noChangeArrowheads="1"/>
          </p:cNvSpPr>
          <p:nvPr/>
        </p:nvSpPr>
        <p:spPr bwMode="auto">
          <a:xfrm>
            <a:off x="736614" y="385763"/>
            <a:ext cx="7756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 smtClean="0">
                <a:latin typeface="Times" charset="0"/>
                <a:cs typeface="+mn-cs"/>
                <a:sym typeface="Symbol" charset="0"/>
              </a:rPr>
              <a:t>To </a:t>
            </a:r>
            <a:r>
              <a:rPr lang="en-US" sz="2000" dirty="0">
                <a:latin typeface="Times" charset="0"/>
                <a:cs typeface="+mn-cs"/>
                <a:sym typeface="Symbol" charset="0"/>
              </a:rPr>
              <a:t>quantify this, we measure the cytosolic intensity level of activated </a:t>
            </a:r>
            <a:r>
              <a:rPr lang="en-US" sz="2000" dirty="0" err="1" smtClean="0">
                <a:latin typeface="Times" charset="0"/>
                <a:cs typeface="+mn-cs"/>
                <a:sym typeface="Symbol" charset="0"/>
              </a:rPr>
              <a:t>Ras</a:t>
            </a:r>
            <a:r>
              <a:rPr lang="en-US" sz="2000" dirty="0" smtClean="0">
                <a:latin typeface="Times" charset="0"/>
                <a:cs typeface="+mn-cs"/>
                <a:sym typeface="Symbol" charset="0"/>
              </a:rPr>
              <a:t>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11238" y="1595438"/>
            <a:ext cx="7929562" cy="4894262"/>
            <a:chOff x="1011238" y="1595438"/>
            <a:chExt cx="7929562" cy="4894262"/>
          </a:xfrm>
        </p:grpSpPr>
        <p:sp>
          <p:nvSpPr>
            <p:cNvPr id="1289220" name="Text Box 4"/>
            <p:cNvSpPr txBox="1">
              <a:spLocks noChangeArrowheads="1"/>
            </p:cNvSpPr>
            <p:nvPr/>
          </p:nvSpPr>
          <p:spPr bwMode="auto">
            <a:xfrm>
              <a:off x="4076700" y="4144963"/>
              <a:ext cx="48641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000" dirty="0">
                  <a:latin typeface="Times" charset="0"/>
                  <a:cs typeface="+mn-cs"/>
                  <a:sym typeface="Symbol" charset="0"/>
                </a:rPr>
                <a:t>We quantified the response time </a:t>
              </a:r>
              <a:r>
                <a:rPr lang="en-US" sz="2000" dirty="0" err="1">
                  <a:latin typeface="Times" charset="0"/>
                  <a:cs typeface="+mn-cs"/>
                  <a:sym typeface="Symbol" charset="0"/>
                </a:rPr>
                <a:t>T</a:t>
              </a:r>
              <a:r>
                <a:rPr lang="en-US" sz="2000" baseline="-25000" dirty="0" err="1">
                  <a:latin typeface="Times" charset="0"/>
                  <a:cs typeface="+mn-cs"/>
                  <a:sym typeface="Symbol" charset="0"/>
                </a:rPr>
                <a:t>peak</a:t>
              </a:r>
              <a:r>
                <a:rPr lang="en-US" sz="2000" dirty="0">
                  <a:latin typeface="Times" charset="0"/>
                  <a:cs typeface="+mn-cs"/>
                  <a:sym typeface="Symbol" charset="0"/>
                </a:rPr>
                <a:t> and the </a:t>
              </a:r>
              <a:r>
                <a:rPr lang="en-US" sz="2000" dirty="0" smtClean="0">
                  <a:latin typeface="Times" charset="0"/>
                  <a:cs typeface="+mn-cs"/>
                  <a:sym typeface="Symbol" charset="0"/>
                </a:rPr>
                <a:t>amplitude </a:t>
              </a:r>
              <a:r>
                <a:rPr lang="en-US" sz="2000" dirty="0">
                  <a:latin typeface="Times" charset="0"/>
                  <a:cs typeface="+mn-cs"/>
                  <a:sym typeface="Symbol" charset="0"/>
                </a:rPr>
                <a:t>of the </a:t>
              </a:r>
              <a:r>
                <a:rPr lang="en-US" sz="2000" dirty="0" smtClean="0">
                  <a:latin typeface="Times" charset="0"/>
                  <a:cs typeface="+mn-cs"/>
                  <a:sym typeface="Symbol" charset="0"/>
                </a:rPr>
                <a:t>response after 35 s, I(35)</a:t>
              </a:r>
              <a:endParaRPr lang="en-US" sz="2000" dirty="0">
                <a:latin typeface="Times" charset="0"/>
                <a:cs typeface="+mn-cs"/>
              </a:endParaRPr>
            </a:p>
          </p:txBody>
        </p:sp>
        <p:pic>
          <p:nvPicPr>
            <p:cNvPr id="84996" name="Picture 5" descr="cell_with_dy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538" y="1595438"/>
              <a:ext cx="6600825" cy="197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7" name="Picture 6" descr="example_trace_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238" y="3778250"/>
              <a:ext cx="2738437" cy="271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241870" y="4017991"/>
            <a:ext cx="79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I(35)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9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9" name="Group 3"/>
          <p:cNvGrpSpPr>
            <a:grpSpLocks/>
          </p:cNvGrpSpPr>
          <p:nvPr/>
        </p:nvGrpSpPr>
        <p:grpSpPr bwMode="auto">
          <a:xfrm>
            <a:off x="1854200" y="850900"/>
            <a:ext cx="5410200" cy="1168400"/>
            <a:chOff x="1168" y="1424"/>
            <a:chExt cx="3408" cy="736"/>
          </a:xfrm>
        </p:grpSpPr>
        <p:sp>
          <p:nvSpPr>
            <p:cNvPr id="1293316" name="Line 4"/>
            <p:cNvSpPr>
              <a:spLocks noChangeShapeType="1"/>
            </p:cNvSpPr>
            <p:nvPr/>
          </p:nvSpPr>
          <p:spPr bwMode="auto">
            <a:xfrm>
              <a:off x="1168" y="2160"/>
              <a:ext cx="170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3317" name="Line 5"/>
            <p:cNvSpPr>
              <a:spLocks noChangeShapeType="1"/>
            </p:cNvSpPr>
            <p:nvPr/>
          </p:nvSpPr>
          <p:spPr bwMode="auto">
            <a:xfrm>
              <a:off x="2872" y="1608"/>
              <a:ext cx="170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3318" name="Line 6"/>
            <p:cNvSpPr>
              <a:spLocks noChangeShapeType="1"/>
            </p:cNvSpPr>
            <p:nvPr/>
          </p:nvSpPr>
          <p:spPr bwMode="auto">
            <a:xfrm>
              <a:off x="2872" y="1800"/>
              <a:ext cx="170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3319" name="Line 7"/>
            <p:cNvSpPr>
              <a:spLocks noChangeShapeType="1"/>
            </p:cNvSpPr>
            <p:nvPr/>
          </p:nvSpPr>
          <p:spPr bwMode="auto">
            <a:xfrm>
              <a:off x="2872" y="1424"/>
              <a:ext cx="170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3320" name="Line 8"/>
            <p:cNvSpPr>
              <a:spLocks noChangeShapeType="1"/>
            </p:cNvSpPr>
            <p:nvPr/>
          </p:nvSpPr>
          <p:spPr bwMode="auto">
            <a:xfrm>
              <a:off x="2872" y="1424"/>
              <a:ext cx="0" cy="73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3321" name="Line 9"/>
            <p:cNvSpPr>
              <a:spLocks noChangeShapeType="1"/>
            </p:cNvSpPr>
            <p:nvPr/>
          </p:nvSpPr>
          <p:spPr bwMode="auto">
            <a:xfrm>
              <a:off x="2872" y="1968"/>
              <a:ext cx="170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293322" name="Line 10"/>
          <p:cNvSpPr>
            <a:spLocks noChangeShapeType="1"/>
          </p:cNvSpPr>
          <p:nvPr/>
        </p:nvSpPr>
        <p:spPr bwMode="auto">
          <a:xfrm>
            <a:off x="1485900" y="876300"/>
            <a:ext cx="0" cy="1168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93323" name="Line 11"/>
          <p:cNvSpPr>
            <a:spLocks noChangeShapeType="1"/>
          </p:cNvSpPr>
          <p:nvPr/>
        </p:nvSpPr>
        <p:spPr bwMode="auto">
          <a:xfrm>
            <a:off x="1485901" y="2209800"/>
            <a:ext cx="57785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93324" name="Rectangle 12"/>
          <p:cNvSpPr>
            <a:spLocks noChangeArrowheads="1"/>
          </p:cNvSpPr>
          <p:nvPr/>
        </p:nvSpPr>
        <p:spPr bwMode="auto">
          <a:xfrm>
            <a:off x="7264400" y="1968527"/>
            <a:ext cx="823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Time</a:t>
            </a:r>
          </a:p>
        </p:txBody>
      </p:sp>
      <p:sp>
        <p:nvSpPr>
          <p:cNvPr id="1293325" name="Rectangle 13"/>
          <p:cNvSpPr>
            <a:spLocks noChangeArrowheads="1"/>
          </p:cNvSpPr>
          <p:nvPr/>
        </p:nvSpPr>
        <p:spPr bwMode="auto">
          <a:xfrm rot="16200000">
            <a:off x="670599" y="1097138"/>
            <a:ext cx="9797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cAMP</a:t>
            </a:r>
          </a:p>
        </p:txBody>
      </p:sp>
      <p:sp>
        <p:nvSpPr>
          <p:cNvPr id="1293326" name="Text Box 14"/>
          <p:cNvSpPr txBox="1">
            <a:spLocks noChangeArrowheads="1"/>
          </p:cNvSpPr>
          <p:nvPr/>
        </p:nvSpPr>
        <p:spPr bwMode="auto">
          <a:xfrm>
            <a:off x="409575" y="493713"/>
            <a:ext cx="8299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</p:txBody>
      </p:sp>
      <p:sp>
        <p:nvSpPr>
          <p:cNvPr id="1293327" name="Text Box 15"/>
          <p:cNvSpPr txBox="1">
            <a:spLocks noChangeArrowheads="1"/>
          </p:cNvSpPr>
          <p:nvPr/>
        </p:nvSpPr>
        <p:spPr bwMode="auto">
          <a:xfrm>
            <a:off x="409589" y="203200"/>
            <a:ext cx="845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We measured the response after stimuli of different levels</a:t>
            </a:r>
          </a:p>
        </p:txBody>
      </p:sp>
      <p:pic>
        <p:nvPicPr>
          <p:cNvPr id="18" name="Picture 4" descr="adaptation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3" y="2603500"/>
            <a:ext cx="3352801" cy="281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594860" y="5471586"/>
            <a:ext cx="38025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Times" charset="0"/>
                <a:cs typeface="+mn-cs"/>
                <a:sym typeface="Symbol" charset="0"/>
              </a:rPr>
              <a:t>P</a:t>
            </a:r>
            <a:r>
              <a:rPr lang="en-US" i="1" dirty="0" smtClean="0">
                <a:solidFill>
                  <a:schemeClr val="accent2"/>
                </a:solidFill>
                <a:latin typeface="Times" charset="0"/>
                <a:cs typeface="+mn-cs"/>
                <a:sym typeface="Symbol" charset="0"/>
              </a:rPr>
              <a:t>erfect </a:t>
            </a:r>
            <a:r>
              <a:rPr lang="en-US" i="1" dirty="0">
                <a:solidFill>
                  <a:schemeClr val="accent2"/>
                </a:solidFill>
                <a:latin typeface="Times" charset="0"/>
                <a:cs typeface="+mn-cs"/>
                <a:sym typeface="Symbol" charset="0"/>
              </a:rPr>
              <a:t>adaptation </a:t>
            </a:r>
            <a:r>
              <a:rPr lang="en-US" dirty="0">
                <a:solidFill>
                  <a:schemeClr val="accent2"/>
                </a:solidFill>
                <a:latin typeface="Times" charset="0"/>
                <a:cs typeface="+mn-cs"/>
                <a:sym typeface="Symbol" charset="0"/>
              </a:rPr>
              <a:t>over a wide range of stimuli</a:t>
            </a:r>
            <a:endParaRPr lang="en-US" dirty="0">
              <a:latin typeface="Times" charset="0"/>
              <a:cs typeface="+mn-cs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502400" y="6378575"/>
            <a:ext cx="403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+mn-cs"/>
              </a:rPr>
              <a:t>Takeda et al., 2012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72806" y="2286028"/>
            <a:ext cx="4137820" cy="4014315"/>
            <a:chOff x="4672805" y="2286000"/>
            <a:chExt cx="4137820" cy="4014315"/>
          </a:xfrm>
        </p:grpSpPr>
        <p:pic>
          <p:nvPicPr>
            <p:cNvPr id="21" name="Picture 26" descr="time_only0_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700" y="2286000"/>
              <a:ext cx="3721099" cy="315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4672805" y="5469318"/>
              <a:ext cx="413782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cs typeface="+mn-cs"/>
                </a:rPr>
                <a:t>R</a:t>
              </a:r>
              <a:r>
                <a:rPr lang="en-US" dirty="0" smtClean="0">
                  <a:solidFill>
                    <a:schemeClr val="accent2"/>
                  </a:solidFill>
                  <a:cs typeface="+mn-cs"/>
                </a:rPr>
                <a:t>esponse </a:t>
              </a:r>
              <a:r>
                <a:rPr lang="en-US" dirty="0">
                  <a:solidFill>
                    <a:schemeClr val="accent2"/>
                  </a:solidFill>
                  <a:cs typeface="+mn-cs"/>
                </a:rPr>
                <a:t>time decreases as the stimulus strength increases.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65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Text Box 2"/>
          <p:cNvSpPr txBox="1">
            <a:spLocks noChangeArrowheads="1"/>
          </p:cNvSpPr>
          <p:nvPr/>
        </p:nvSpPr>
        <p:spPr bwMode="auto">
          <a:xfrm>
            <a:off x="409575" y="493713"/>
            <a:ext cx="8299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</p:txBody>
      </p:sp>
      <p:sp>
        <p:nvSpPr>
          <p:cNvPr id="1295363" name="Text Box 3"/>
          <p:cNvSpPr txBox="1">
            <a:spLocks noChangeArrowheads="1"/>
          </p:cNvSpPr>
          <p:nvPr/>
        </p:nvSpPr>
        <p:spPr bwMode="auto">
          <a:xfrm>
            <a:off x="850902" y="203224"/>
            <a:ext cx="801370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cs typeface="+mn-cs"/>
              </a:rPr>
              <a:t>Ras</a:t>
            </a:r>
            <a:r>
              <a:rPr lang="en-US" dirty="0">
                <a:cs typeface="+mn-cs"/>
              </a:rPr>
              <a:t> is downstream from the receptors. It is activated by </a:t>
            </a:r>
            <a:r>
              <a:rPr lang="en-US" dirty="0" err="1" smtClean="0">
                <a:cs typeface="+mn-cs"/>
              </a:rPr>
              <a:t>RasGEF</a:t>
            </a:r>
            <a:r>
              <a:rPr lang="en-US" dirty="0" smtClean="0">
                <a:cs typeface="+mn-cs"/>
              </a:rPr>
              <a:t> </a:t>
            </a:r>
            <a:r>
              <a:rPr lang="en-US" dirty="0">
                <a:cs typeface="+mn-cs"/>
              </a:rPr>
              <a:t>and deactivated by </a:t>
            </a:r>
            <a:r>
              <a:rPr lang="en-US" dirty="0" err="1" smtClean="0">
                <a:cs typeface="+mn-cs"/>
              </a:rPr>
              <a:t>RasGAP</a:t>
            </a:r>
            <a:r>
              <a:rPr lang="en-US" dirty="0" smtClean="0">
                <a:cs typeface="+mn-cs"/>
              </a:rPr>
              <a:t>.</a:t>
            </a:r>
            <a:endParaRPr lang="en-US" dirty="0"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dirty="0" smtClean="0">
                <a:cs typeface="+mn-cs"/>
              </a:rPr>
              <a:t>There are only two network topologies that display perfect adaptation:</a:t>
            </a:r>
            <a:endParaRPr lang="en-US" dirty="0">
              <a:cs typeface="+mn-cs"/>
            </a:endParaRPr>
          </a:p>
        </p:txBody>
      </p:sp>
      <p:grpSp>
        <p:nvGrpSpPr>
          <p:cNvPr id="91139" name="Group 4"/>
          <p:cNvGrpSpPr>
            <a:grpSpLocks/>
          </p:cNvGrpSpPr>
          <p:nvPr/>
        </p:nvGrpSpPr>
        <p:grpSpPr bwMode="auto">
          <a:xfrm>
            <a:off x="4029077" y="1693863"/>
            <a:ext cx="771525" cy="708025"/>
            <a:chOff x="676" y="907"/>
            <a:chExt cx="1268" cy="1221"/>
          </a:xfrm>
        </p:grpSpPr>
        <p:pic>
          <p:nvPicPr>
            <p:cNvPr id="91159" name="Picture 5" descr="r_sy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907"/>
              <a:ext cx="1268" cy="1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5366" name="AutoShape 6"/>
            <p:cNvSpPr>
              <a:spLocks noChangeArrowheads="1"/>
            </p:cNvSpPr>
            <p:nvPr/>
          </p:nvSpPr>
          <p:spPr bwMode="auto">
            <a:xfrm>
              <a:off x="741" y="1665"/>
              <a:ext cx="282" cy="463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5367" name="AutoShape 7"/>
            <p:cNvSpPr>
              <a:spLocks noChangeArrowheads="1"/>
            </p:cNvSpPr>
            <p:nvPr/>
          </p:nvSpPr>
          <p:spPr bwMode="auto">
            <a:xfrm>
              <a:off x="1680" y="1791"/>
              <a:ext cx="264" cy="216"/>
            </a:xfrm>
            <a:prstGeom prst="parallelogram">
              <a:avLst>
                <a:gd name="adj" fmla="val 30556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1140" name="Group 8"/>
          <p:cNvGrpSpPr>
            <a:grpSpLocks/>
          </p:cNvGrpSpPr>
          <p:nvPr/>
        </p:nvGrpSpPr>
        <p:grpSpPr bwMode="auto">
          <a:xfrm>
            <a:off x="7215188" y="1477963"/>
            <a:ext cx="1076325" cy="863600"/>
            <a:chOff x="888" y="2016"/>
            <a:chExt cx="1984" cy="1088"/>
          </a:xfrm>
        </p:grpSpPr>
        <p:pic>
          <p:nvPicPr>
            <p:cNvPr id="91157" name="Picture 9" descr="rasgtp_sy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" y="2164"/>
              <a:ext cx="1984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5370" name="AutoShape 10"/>
            <p:cNvSpPr>
              <a:spLocks noChangeArrowheads="1"/>
            </p:cNvSpPr>
            <p:nvPr/>
          </p:nvSpPr>
          <p:spPr bwMode="auto">
            <a:xfrm>
              <a:off x="2433" y="2016"/>
              <a:ext cx="231" cy="224"/>
            </a:xfrm>
            <a:prstGeom prst="parallelogram">
              <a:avLst>
                <a:gd name="adj" fmla="val 25893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1141" name="Group 11"/>
          <p:cNvGrpSpPr>
            <a:grpSpLocks/>
          </p:cNvGrpSpPr>
          <p:nvPr/>
        </p:nvGrpSpPr>
        <p:grpSpPr bwMode="auto">
          <a:xfrm>
            <a:off x="6081727" y="1501775"/>
            <a:ext cx="949325" cy="908050"/>
            <a:chOff x="4156" y="907"/>
            <a:chExt cx="1604" cy="1163"/>
          </a:xfrm>
        </p:grpSpPr>
        <p:pic>
          <p:nvPicPr>
            <p:cNvPr id="91154" name="Picture 12" descr="gef_sy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" y="1029"/>
              <a:ext cx="1604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5373" name="AutoShape 13"/>
            <p:cNvSpPr>
              <a:spLocks noChangeArrowheads="1"/>
            </p:cNvSpPr>
            <p:nvPr/>
          </p:nvSpPr>
          <p:spPr bwMode="auto">
            <a:xfrm>
              <a:off x="5248" y="907"/>
              <a:ext cx="263" cy="159"/>
            </a:xfrm>
            <a:prstGeom prst="parallelogram">
              <a:avLst>
                <a:gd name="adj" fmla="val 41456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5374" name="AutoShape 14"/>
            <p:cNvSpPr>
              <a:spLocks noChangeArrowheads="1"/>
            </p:cNvSpPr>
            <p:nvPr/>
          </p:nvSpPr>
          <p:spPr bwMode="auto">
            <a:xfrm>
              <a:off x="5173" y="1911"/>
              <a:ext cx="263" cy="159"/>
            </a:xfrm>
            <a:prstGeom prst="parallelogram">
              <a:avLst>
                <a:gd name="adj" fmla="val 41456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1142" name="Group 15"/>
          <p:cNvGrpSpPr>
            <a:grpSpLocks/>
          </p:cNvGrpSpPr>
          <p:nvPr/>
        </p:nvGrpSpPr>
        <p:grpSpPr bwMode="auto">
          <a:xfrm>
            <a:off x="4876814" y="1541463"/>
            <a:ext cx="1077913" cy="863600"/>
            <a:chOff x="2188" y="891"/>
            <a:chExt cx="1708" cy="1188"/>
          </a:xfrm>
        </p:grpSpPr>
        <p:pic>
          <p:nvPicPr>
            <p:cNvPr id="91151" name="Picture 16" descr="gap_sy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977"/>
              <a:ext cx="1708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5377" name="AutoShape 17"/>
            <p:cNvSpPr>
              <a:spLocks noChangeArrowheads="1"/>
            </p:cNvSpPr>
            <p:nvPr/>
          </p:nvSpPr>
          <p:spPr bwMode="auto">
            <a:xfrm>
              <a:off x="2528" y="891"/>
              <a:ext cx="231" cy="157"/>
            </a:xfrm>
            <a:prstGeom prst="parallelogram">
              <a:avLst>
                <a:gd name="adj" fmla="val 36709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5378" name="AutoShape 18"/>
            <p:cNvSpPr>
              <a:spLocks noChangeArrowheads="1"/>
            </p:cNvSpPr>
            <p:nvPr/>
          </p:nvSpPr>
          <p:spPr bwMode="auto">
            <a:xfrm>
              <a:off x="2500" y="1922"/>
              <a:ext cx="231" cy="157"/>
            </a:xfrm>
            <a:prstGeom prst="parallelogram">
              <a:avLst>
                <a:gd name="adj" fmla="val 36709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95382" name="Group 22"/>
          <p:cNvGrpSpPr>
            <a:grpSpLocks/>
          </p:cNvGrpSpPr>
          <p:nvPr/>
        </p:nvGrpSpPr>
        <p:grpSpPr bwMode="auto">
          <a:xfrm>
            <a:off x="409575" y="2465388"/>
            <a:ext cx="5545138" cy="3676650"/>
            <a:chOff x="3040" y="1361"/>
            <a:chExt cx="3493" cy="2316"/>
          </a:xfrm>
        </p:grpSpPr>
        <p:sp>
          <p:nvSpPr>
            <p:cNvPr id="1295383" name="Rectangle 23"/>
            <p:cNvSpPr>
              <a:spLocks noChangeArrowheads="1"/>
            </p:cNvSpPr>
            <p:nvPr/>
          </p:nvSpPr>
          <p:spPr bwMode="auto">
            <a:xfrm>
              <a:off x="3040" y="1361"/>
              <a:ext cx="336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chemeClr val="accent2"/>
                  </a:solidFill>
                  <a:cs typeface="+mn-cs"/>
                </a:rPr>
                <a:t>1</a:t>
              </a:r>
              <a:r>
                <a:rPr lang="en-US" sz="2800" dirty="0" smtClean="0">
                  <a:solidFill>
                    <a:schemeClr val="accent2"/>
                  </a:solidFill>
                  <a:cs typeface="+mn-cs"/>
                </a:rPr>
                <a:t>. </a:t>
              </a:r>
              <a:r>
                <a:rPr lang="en-US" sz="2800" dirty="0">
                  <a:solidFill>
                    <a:schemeClr val="accent2"/>
                  </a:solidFill>
                  <a:cs typeface="+mn-cs"/>
                </a:rPr>
                <a:t>Incoherent </a:t>
              </a:r>
              <a:r>
                <a:rPr lang="en-US" sz="2800" dirty="0" err="1">
                  <a:solidFill>
                    <a:schemeClr val="accent2"/>
                  </a:solidFill>
                  <a:cs typeface="+mn-cs"/>
                </a:rPr>
                <a:t>feedforward</a:t>
              </a:r>
              <a:endParaRPr lang="en-US" dirty="0">
                <a:cs typeface="+mn-cs"/>
              </a:endParaRPr>
            </a:p>
          </p:txBody>
        </p:sp>
        <p:pic>
          <p:nvPicPr>
            <p:cNvPr id="91150" name="Picture 24" descr="fi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" y="1688"/>
              <a:ext cx="2228" cy="1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09589" y="6275115"/>
            <a:ext cx="157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 et al., 2008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118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Text Box 2"/>
          <p:cNvSpPr txBox="1">
            <a:spLocks noChangeArrowheads="1"/>
          </p:cNvSpPr>
          <p:nvPr/>
        </p:nvSpPr>
        <p:spPr bwMode="auto">
          <a:xfrm>
            <a:off x="409575" y="493713"/>
            <a:ext cx="8299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</p:txBody>
      </p:sp>
      <p:pic>
        <p:nvPicPr>
          <p:cNvPr id="93190" name="Picture 6" descr="fig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9" y="1212878"/>
            <a:ext cx="32543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61989" y="1339850"/>
            <a:ext cx="2936875" cy="2349500"/>
            <a:chOff x="561975" y="1339850"/>
            <a:chExt cx="2936875" cy="2349500"/>
          </a:xfrm>
        </p:grpSpPr>
        <p:sp>
          <p:nvSpPr>
            <p:cNvPr id="1299463" name="Line 7"/>
            <p:cNvSpPr>
              <a:spLocks noChangeShapeType="1"/>
            </p:cNvSpPr>
            <p:nvPr/>
          </p:nvSpPr>
          <p:spPr bwMode="auto">
            <a:xfrm flipV="1">
              <a:off x="561975" y="1339850"/>
              <a:ext cx="2784475" cy="2324100"/>
            </a:xfrm>
            <a:prstGeom prst="line">
              <a:avLst/>
            </a:prstGeom>
            <a:noFill/>
            <a:ln w="762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9464" name="Line 8"/>
            <p:cNvSpPr>
              <a:spLocks noChangeShapeType="1"/>
            </p:cNvSpPr>
            <p:nvPr/>
          </p:nvSpPr>
          <p:spPr bwMode="auto">
            <a:xfrm flipH="1" flipV="1">
              <a:off x="714375" y="1365250"/>
              <a:ext cx="2784475" cy="2324100"/>
            </a:xfrm>
            <a:prstGeom prst="line">
              <a:avLst/>
            </a:prstGeom>
            <a:noFill/>
            <a:ln w="762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9739" y="709564"/>
            <a:ext cx="8804275" cy="5741144"/>
            <a:chOff x="339725" y="709564"/>
            <a:chExt cx="8804275" cy="5741144"/>
          </a:xfrm>
        </p:grpSpPr>
        <p:sp>
          <p:nvSpPr>
            <p:cNvPr id="1299460" name="Rectangle 4"/>
            <p:cNvSpPr>
              <a:spLocks noChangeArrowheads="1"/>
            </p:cNvSpPr>
            <p:nvPr/>
          </p:nvSpPr>
          <p:spPr bwMode="auto">
            <a:xfrm>
              <a:off x="339725" y="5065713"/>
              <a:ext cx="8804275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chemeClr val="accent2"/>
                  </a:solidFill>
                </a:rPr>
                <a:t>Negative feedback </a:t>
              </a:r>
              <a:r>
                <a:rPr lang="en-US" sz="2800" dirty="0" smtClean="0">
                  <a:solidFill>
                    <a:schemeClr val="accent2"/>
                  </a:solidFill>
                </a:rPr>
                <a:t>loop </a:t>
              </a:r>
              <a:r>
                <a:rPr lang="en-US" sz="2800" dirty="0" smtClean="0">
                  <a:solidFill>
                    <a:schemeClr val="accent2"/>
                  </a:solidFill>
                  <a:cs typeface="+mn-cs"/>
                </a:rPr>
                <a:t>is </a:t>
              </a:r>
              <a:r>
                <a:rPr lang="en-US" sz="2800" dirty="0">
                  <a:solidFill>
                    <a:schemeClr val="accent2"/>
                  </a:solidFill>
                  <a:cs typeface="+mn-cs"/>
                </a:rPr>
                <a:t>not able to fit the experimental results. The response becomes slower for a larger stimulus increase.</a:t>
              </a:r>
              <a:endParaRPr lang="en-US" dirty="0">
                <a:cs typeface="+mn-cs"/>
              </a:endParaRPr>
            </a:p>
          </p:txBody>
        </p:sp>
        <p:pic>
          <p:nvPicPr>
            <p:cNvPr id="93189" name="Picture 9" descr="response_time_onlyic_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850" y="709564"/>
              <a:ext cx="3752850" cy="379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409577" y="330229"/>
            <a:ext cx="47529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cs typeface="+mn-cs"/>
              </a:rPr>
              <a:t>2</a:t>
            </a:r>
            <a:r>
              <a:rPr lang="en-US" sz="2800" dirty="0" smtClean="0">
                <a:solidFill>
                  <a:schemeClr val="accent2"/>
                </a:solidFill>
                <a:cs typeface="+mn-cs"/>
              </a:rPr>
              <a:t>. Negative </a:t>
            </a:r>
            <a:r>
              <a:rPr lang="en-US" sz="2800" dirty="0">
                <a:solidFill>
                  <a:schemeClr val="accent2"/>
                </a:solidFill>
                <a:cs typeface="+mn-cs"/>
              </a:rPr>
              <a:t>f</a:t>
            </a:r>
            <a:r>
              <a:rPr lang="en-US" sz="2800" dirty="0" smtClean="0">
                <a:solidFill>
                  <a:schemeClr val="accent2"/>
                </a:solidFill>
                <a:cs typeface="+mn-cs"/>
              </a:rPr>
              <a:t>eedback loop (Integral control)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74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Text Box 2"/>
          <p:cNvSpPr txBox="1">
            <a:spLocks noChangeArrowheads="1"/>
          </p:cNvSpPr>
          <p:nvPr/>
        </p:nvSpPr>
        <p:spPr bwMode="auto">
          <a:xfrm>
            <a:off x="409575" y="493713"/>
            <a:ext cx="8299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</p:txBody>
      </p:sp>
      <p:sp>
        <p:nvSpPr>
          <p:cNvPr id="1301507" name="Rectangle 3"/>
          <p:cNvSpPr>
            <a:spLocks noChangeArrowheads="1"/>
          </p:cNvSpPr>
          <p:nvPr/>
        </p:nvSpPr>
        <p:spPr bwMode="auto">
          <a:xfrm>
            <a:off x="169865" y="495301"/>
            <a:ext cx="94313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cs typeface="+mn-cs"/>
              </a:rPr>
              <a:t>Incoherent </a:t>
            </a:r>
            <a:r>
              <a:rPr lang="en-US" sz="2800" dirty="0" err="1">
                <a:solidFill>
                  <a:schemeClr val="accent2"/>
                </a:solidFill>
                <a:cs typeface="+mn-cs"/>
              </a:rPr>
              <a:t>feedforward</a:t>
            </a:r>
            <a:r>
              <a:rPr lang="en-US" sz="2800" dirty="0">
                <a:solidFill>
                  <a:schemeClr val="accent2"/>
                </a:solidFill>
                <a:cs typeface="+mn-cs"/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cs typeface="+mn-cs"/>
              </a:rPr>
              <a:t>(LEGI) topology </a:t>
            </a:r>
            <a:r>
              <a:rPr lang="en-US" sz="2800" dirty="0">
                <a:solidFill>
                  <a:schemeClr val="accent2"/>
                </a:solidFill>
                <a:cs typeface="+mn-cs"/>
              </a:rPr>
              <a:t>gives </a:t>
            </a:r>
            <a:r>
              <a:rPr lang="en-US" sz="2800" dirty="0" smtClean="0">
                <a:solidFill>
                  <a:schemeClr val="accent2"/>
                </a:solidFill>
                <a:cs typeface="+mn-cs"/>
              </a:rPr>
              <a:t>accurate </a:t>
            </a:r>
            <a:r>
              <a:rPr lang="en-US" sz="2800" dirty="0">
                <a:solidFill>
                  <a:schemeClr val="accent2"/>
                </a:solidFill>
                <a:cs typeface="+mn-cs"/>
              </a:rPr>
              <a:t>fits</a:t>
            </a:r>
            <a:endParaRPr lang="en-US" dirty="0"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132261" y="1108095"/>
            <a:ext cx="7985125" cy="4292600"/>
            <a:chOff x="409575" y="1612900"/>
            <a:chExt cx="7985125" cy="4292600"/>
          </a:xfrm>
        </p:grpSpPr>
        <p:pic>
          <p:nvPicPr>
            <p:cNvPr id="95235" name="Picture 4" descr="do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1871663"/>
              <a:ext cx="7710487" cy="386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09575" y="1612900"/>
              <a:ext cx="4251325" cy="4292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7" name="Picture 24" descr="fi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7" y="1439891"/>
            <a:ext cx="353695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8800" y="1236668"/>
            <a:ext cx="8124825" cy="5295939"/>
            <a:chOff x="558800" y="1236663"/>
            <a:chExt cx="8124825" cy="5295939"/>
          </a:xfrm>
        </p:grpSpPr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558800" y="5578495"/>
              <a:ext cx="73787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 smtClean="0">
                  <a:solidFill>
                    <a:schemeClr val="accent2"/>
                  </a:solidFill>
                  <a:cs typeface="+mn-cs"/>
                </a:rPr>
                <a:t>Combining experiments and modeling allows us to determine pathway topology</a:t>
              </a:r>
              <a:endParaRPr lang="en-US" dirty="0"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80300" y="1236663"/>
              <a:ext cx="12033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88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40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Text Box 2"/>
          <p:cNvSpPr txBox="1">
            <a:spLocks noChangeArrowheads="1"/>
          </p:cNvSpPr>
          <p:nvPr/>
        </p:nvSpPr>
        <p:spPr bwMode="auto">
          <a:xfrm>
            <a:off x="409575" y="493713"/>
            <a:ext cx="8299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  <a:p>
            <a:pPr eaLnBrk="0" hangingPunct="0">
              <a:defRPr/>
            </a:pPr>
            <a:endParaRPr lang="en-US" sz="2800">
              <a:latin typeface="Times" charset="0"/>
              <a:cs typeface="+mn-cs"/>
            </a:endParaRPr>
          </a:p>
        </p:txBody>
      </p:sp>
      <p:sp>
        <p:nvSpPr>
          <p:cNvPr id="1301507" name="Rectangle 3"/>
          <p:cNvSpPr>
            <a:spLocks noChangeArrowheads="1"/>
          </p:cNvSpPr>
          <p:nvPr/>
        </p:nvSpPr>
        <p:spPr bwMode="auto">
          <a:xfrm>
            <a:off x="944565" y="493713"/>
            <a:ext cx="94313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accent2"/>
                </a:solidFill>
                <a:cs typeface="+mn-cs"/>
              </a:rPr>
              <a:t>Some equations</a:t>
            </a:r>
            <a:endParaRPr lang="en-US" dirty="0">
              <a:cs typeface="+mn-cs"/>
            </a:endParaRPr>
          </a:p>
        </p:txBody>
      </p:sp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016933"/>
            <a:ext cx="4775198" cy="368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97917"/>
            <a:ext cx="4356100" cy="18429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000" y="4706859"/>
            <a:ext cx="439810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 state: left-hand side is zero</a:t>
            </a:r>
          </a:p>
          <a:p>
            <a:r>
              <a:rPr lang="en-US" dirty="0" smtClean="0"/>
              <a:t>GEF and GAP ~ R</a:t>
            </a:r>
          </a:p>
          <a:p>
            <a:r>
              <a:rPr lang="en-US" dirty="0" err="1" smtClean="0"/>
              <a:t>Ras~GEF</a:t>
            </a:r>
            <a:r>
              <a:rPr lang="en-US" dirty="0" smtClean="0"/>
              <a:t>/GAP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" y="5985074"/>
            <a:ext cx="610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Thus, </a:t>
            </a:r>
            <a:r>
              <a:rPr lang="en-US" dirty="0" err="1" smtClean="0">
                <a:solidFill>
                  <a:srgbClr val="FF0000"/>
                </a:solidFill>
              </a:rPr>
              <a:t>Ras</a:t>
            </a:r>
            <a:r>
              <a:rPr lang="en-US" dirty="0" smtClean="0">
                <a:solidFill>
                  <a:srgbClr val="FF0000"/>
                </a:solidFill>
              </a:rPr>
              <a:t> independent of R (perfect adaptation)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784"/>
            <a:ext cx="7772400" cy="1143000"/>
          </a:xfrm>
        </p:spPr>
        <p:txBody>
          <a:bodyPr/>
          <a:lstStyle/>
          <a:p>
            <a:pPr algn="l"/>
            <a:r>
              <a:rPr lang="en-US" sz="3200" dirty="0" smtClean="0"/>
              <a:t>Back-of-the-wave problem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31403"/>
            <a:ext cx="8229600" cy="890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Why don’t cells reverse in the back of the wave?</a:t>
            </a:r>
          </a:p>
        </p:txBody>
      </p:sp>
      <p:pic>
        <p:nvPicPr>
          <p:cNvPr id="11" name="MovingPeakNoAx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573" y="1985612"/>
            <a:ext cx="2540000" cy="1905000"/>
          </a:xfrm>
          <a:prstGeom prst="rect">
            <a:avLst/>
          </a:prstGeom>
        </p:spPr>
      </p:pic>
      <p:pic>
        <p:nvPicPr>
          <p:cNvPr id="10" name="diEp47A.mov" descr="/Users/wjrappel/Desktop/talks/dicty/diEp47A.mo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34" y="2677699"/>
            <a:ext cx="4826000" cy="18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 bwMode="auto">
          <a:xfrm>
            <a:off x="8427720" y="3719449"/>
            <a:ext cx="182880" cy="18288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100" y="2108184"/>
            <a:ext cx="3264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population of cells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847109" y="3091857"/>
            <a:ext cx="5408376" cy="640080"/>
          </a:xfrm>
          <a:prstGeom prst="straightConnector1">
            <a:avLst/>
          </a:prstGeom>
          <a:ln w="38100">
            <a:solidFill>
              <a:srgbClr val="FF1C27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04076" y="189620"/>
            <a:ext cx="8713788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/>
              <a:t>1. </a:t>
            </a:r>
            <a:r>
              <a:rPr lang="en-US" sz="3600" b="1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Adaptation</a:t>
            </a:r>
            <a:r>
              <a:rPr lang="en-US" sz="3600" b="1" i="1" dirty="0"/>
              <a:t>, memory</a:t>
            </a:r>
            <a:r>
              <a:rPr lang="en-US" sz="3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and maximum response </a:t>
            </a:r>
          </a:p>
          <a:p>
            <a:pPr>
              <a:defRPr/>
            </a:pPr>
            <a:endParaRPr lang="en-US" sz="3600" b="1" i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0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7800" y="133781"/>
            <a:ext cx="8966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/>
              <a:t>Investigate this experimentally using a microfluidic device that can generate a wave signal</a:t>
            </a:r>
            <a:r>
              <a:rPr lang="en-US" sz="2800" dirty="0"/>
              <a:t>.</a:t>
            </a:r>
          </a:p>
          <a:p>
            <a:pPr>
              <a:defRPr/>
            </a:pPr>
            <a:endParaRPr lang="en-US" sz="2800" dirty="0">
              <a:solidFill>
                <a:schemeClr val="accent2"/>
              </a:solidFill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18776"/>
            <a:ext cx="3319463" cy="428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40200" y="1299001"/>
            <a:ext cx="30398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 has three phases:</a:t>
            </a:r>
          </a:p>
          <a:p>
            <a:pPr marL="457200" indent="-457200">
              <a:buAutoNum type="arabicParenR"/>
            </a:pPr>
            <a:r>
              <a:rPr lang="en-US" dirty="0" smtClean="0"/>
              <a:t>Positive gradient</a:t>
            </a:r>
          </a:p>
          <a:p>
            <a:pPr marL="457200" indent="-457200">
              <a:buAutoNum type="arabicParenR"/>
            </a:pPr>
            <a:r>
              <a:rPr lang="en-US" dirty="0" smtClean="0"/>
              <a:t>Negative gradient</a:t>
            </a:r>
          </a:p>
          <a:p>
            <a:pPr marL="457200" indent="-457200">
              <a:buAutoNum type="arabicParenR"/>
            </a:pPr>
            <a:r>
              <a:rPr lang="en-US" dirty="0" smtClean="0"/>
              <a:t>No gradient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6500" y="3374953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737079" y="3146353"/>
            <a:ext cx="2203721" cy="3286084"/>
            <a:chOff x="6737079" y="3146353"/>
            <a:chExt cx="2203721" cy="3286084"/>
          </a:xfrm>
        </p:grpSpPr>
        <p:pic>
          <p:nvPicPr>
            <p:cNvPr id="4" name="Picture 3" descr="wave_kymo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079" y="3146353"/>
              <a:ext cx="2203721" cy="28244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80065" y="5970772"/>
              <a:ext cx="1560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Very stable</a:t>
              </a:r>
              <a:endParaRPr lang="en-US" dirty="0"/>
            </a:p>
          </p:txBody>
        </p:sp>
      </p:grpSp>
      <p:pic>
        <p:nvPicPr>
          <p:cNvPr id="7" name="Cap2_041613_wavePos3_wt_3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2231" y="3374953"/>
            <a:ext cx="2794757" cy="27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5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02" y="58420"/>
            <a:ext cx="7772400" cy="1143000"/>
          </a:xfrm>
        </p:spPr>
        <p:txBody>
          <a:bodyPr/>
          <a:lstStyle/>
          <a:p>
            <a:r>
              <a:rPr lang="en-US" dirty="0" smtClean="0"/>
              <a:t>6 min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153604" y="2622363"/>
            <a:ext cx="2211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en-US" sz="3200" dirty="0" err="1" smtClean="0">
                <a:solidFill>
                  <a:srgbClr val="FF0000"/>
                </a:solidFill>
              </a:rPr>
              <a:t>cAMP</a:t>
            </a:r>
            <a:r>
              <a:rPr lang="en-US" sz="3200" dirty="0" smtClean="0">
                <a:solidFill>
                  <a:srgbClr val="FF0000"/>
                </a:solidFill>
              </a:rPr>
              <a:t>] (</a:t>
            </a:r>
            <a:r>
              <a:rPr lang="en-US" sz="3200" dirty="0" err="1" smtClean="0">
                <a:solidFill>
                  <a:srgbClr val="FF0000"/>
                </a:solidFill>
              </a:rPr>
              <a:t>nM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CIversusT_Pos23_one_cAMP_centered_log_error_061813_wt36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b="-3458"/>
          <a:stretch/>
        </p:blipFill>
        <p:spPr>
          <a:xfrm>
            <a:off x="914400" y="1188720"/>
            <a:ext cx="6933477" cy="5010912"/>
          </a:xfrm>
        </p:spPr>
      </p:pic>
      <p:sp>
        <p:nvSpPr>
          <p:cNvPr id="3" name="TextBox 2"/>
          <p:cNvSpPr txBox="1"/>
          <p:nvPr/>
        </p:nvSpPr>
        <p:spPr>
          <a:xfrm>
            <a:off x="2870200" y="6123432"/>
            <a:ext cx="3924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CI: Chemotactic Index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507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"/>
            <a:ext cx="7772400" cy="1143000"/>
          </a:xfrm>
        </p:spPr>
        <p:txBody>
          <a:bodyPr/>
          <a:lstStyle/>
          <a:p>
            <a:r>
              <a:rPr lang="en-US" dirty="0" smtClean="0"/>
              <a:t>20 min</a:t>
            </a:r>
            <a:endParaRPr lang="en-US" dirty="0"/>
          </a:p>
        </p:txBody>
      </p:sp>
      <p:pic>
        <p:nvPicPr>
          <p:cNvPr id="6" name="Content Placeholder 5" descr="CIversusT_Pos23_one_cAMP_centered_log_error_051313_wt120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b="-3458"/>
          <a:stretch/>
        </p:blipFill>
        <p:spPr>
          <a:xfrm>
            <a:off x="914400" y="1188720"/>
            <a:ext cx="6933477" cy="5010912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7153604" y="2622363"/>
            <a:ext cx="2211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en-US" sz="3200" dirty="0" err="1" smtClean="0">
                <a:solidFill>
                  <a:srgbClr val="FF0000"/>
                </a:solidFill>
              </a:rPr>
              <a:t>cAMP</a:t>
            </a:r>
            <a:r>
              <a:rPr lang="en-US" sz="3200" dirty="0" smtClean="0">
                <a:solidFill>
                  <a:srgbClr val="FF0000"/>
                </a:solidFill>
              </a:rPr>
              <a:t>] (</a:t>
            </a:r>
            <a:r>
              <a:rPr lang="en-US" sz="3200" dirty="0" err="1" smtClean="0">
                <a:solidFill>
                  <a:srgbClr val="FF0000"/>
                </a:solidFill>
              </a:rPr>
              <a:t>nM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7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7585" y="2114049"/>
            <a:ext cx="8382000" cy="28194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Tx/>
              <a:buNone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 smtClean="0">
                <a:cs typeface="+mn-cs"/>
              </a:rPr>
              <a:t>It can test potential mechanisms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 smtClean="0">
                <a:cs typeface="+mn-cs"/>
              </a:rPr>
              <a:t>It can point towards gaps in our knowledge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 smtClean="0">
                <a:cs typeface="+mn-cs"/>
              </a:rPr>
              <a:t>It can create testable predictions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 smtClean="0">
                <a:cs typeface="+mn-cs"/>
              </a:rPr>
              <a:t>Parameters can be easily varied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Need good, quantitative data</a:t>
            </a:r>
          </a:p>
          <a:p>
            <a:pPr eaLnBrk="1" hangingPunct="1">
              <a:lnSpc>
                <a:spcPct val="110000"/>
              </a:lnSpc>
              <a:defRPr/>
            </a:pPr>
            <a:endParaRPr lang="en-US" dirty="0" smtClean="0">
              <a:cs typeface="+mn-cs"/>
            </a:endParaRP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endParaRPr lang="en-US" sz="2800" dirty="0" smtClean="0">
              <a:cs typeface="+mn-cs"/>
            </a:endParaRP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635001" y="800128"/>
            <a:ext cx="8128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chemeClr val="accent2"/>
                </a:solidFill>
                <a:cs typeface="+mn-cs"/>
              </a:rPr>
              <a:t>How might modeling be useful?</a:t>
            </a:r>
            <a:endParaRPr lang="en-US" sz="4400" dirty="0">
              <a:solidFill>
                <a:schemeClr val="accent2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97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Cells do reverse for slow waves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8" y="1476725"/>
            <a:ext cx="8712200" cy="487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3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1079211"/>
            <a:ext cx="4635500" cy="35819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94101" y="6079067"/>
            <a:ext cx="20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300" y="146758"/>
            <a:ext cx="808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Our new experimental results can be captured by an expanded model. 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001" y="4795897"/>
            <a:ext cx="838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Adaptive module coupled to </a:t>
            </a:r>
            <a:r>
              <a:rPr lang="en-US" sz="3200" dirty="0" err="1" smtClean="0"/>
              <a:t>bistable</a:t>
            </a:r>
            <a:r>
              <a:rPr lang="en-US" sz="3200" dirty="0" smtClean="0"/>
              <a:t> module.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Bi-stable module is activated by </a:t>
            </a:r>
            <a:r>
              <a:rPr lang="en-US" sz="3200" dirty="0" err="1" smtClean="0"/>
              <a:t>RasGTP</a:t>
            </a:r>
            <a:r>
              <a:rPr lang="en-US" sz="3200" dirty="0" smtClean="0"/>
              <a:t> and its output feeds back onto </a:t>
            </a:r>
            <a:r>
              <a:rPr lang="en-US" sz="3200" dirty="0" err="1" smtClean="0"/>
              <a:t>RasGTP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383434"/>
            <a:ext cx="3385670" cy="26162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3512672" y="2438400"/>
            <a:ext cx="1097428" cy="431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4101" y="1502201"/>
            <a:ext cx="1534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same</a:t>
            </a:r>
          </a:p>
          <a:p>
            <a:r>
              <a:rPr lang="en-US" dirty="0" smtClean="0"/>
              <a:t>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-88900"/>
            <a:ext cx="7772400" cy="1143000"/>
          </a:xfrm>
        </p:spPr>
        <p:txBody>
          <a:bodyPr/>
          <a:lstStyle/>
          <a:p>
            <a:r>
              <a:rPr lang="en-US" dirty="0" smtClean="0"/>
              <a:t>Memory data; waves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12" y="1206500"/>
            <a:ext cx="2801988" cy="2037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193800"/>
            <a:ext cx="3107904" cy="2265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00000">
            <a:off x="-607000" y="2156600"/>
            <a:ext cx="23156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Experiment</a:t>
            </a:r>
            <a:endParaRPr lang="en-US" sz="3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3596036"/>
            <a:ext cx="9144000" cy="3261964"/>
            <a:chOff x="0" y="3596036"/>
            <a:chExt cx="9144000" cy="3261964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3596036"/>
              <a:ext cx="9144000" cy="3261964"/>
              <a:chOff x="0" y="3596036"/>
              <a:chExt cx="9144000" cy="3261964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0" y="3596036"/>
                <a:ext cx="9144000" cy="3261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5400000">
                <a:off x="-474539" y="5122451"/>
                <a:ext cx="2041278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Model</a:t>
                </a:r>
                <a:endParaRPr lang="en-US" sz="3200" b="1" dirty="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12" y="3898900"/>
              <a:ext cx="6181214" cy="2451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3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955784"/>
            <a:ext cx="7772400" cy="2095516"/>
          </a:xfrm>
        </p:spPr>
        <p:txBody>
          <a:bodyPr/>
          <a:lstStyle/>
          <a:p>
            <a:pPr algn="l"/>
            <a:r>
              <a:rPr lang="en-US" sz="3200" dirty="0" smtClean="0"/>
              <a:t>Do cell maximize their response by forming clusters?</a:t>
            </a:r>
            <a:br>
              <a:rPr lang="en-US" sz="3200" dirty="0" smtClean="0"/>
            </a:br>
            <a:r>
              <a:rPr lang="en-US" sz="3200" dirty="0" smtClean="0"/>
              <a:t>Is the maximum response a function of the background concentration?</a:t>
            </a:r>
            <a:endParaRPr lang="en-US" sz="3200" dirty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04076" y="189620"/>
            <a:ext cx="87137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/>
              <a:t>1. </a:t>
            </a:r>
            <a:r>
              <a:rPr lang="en-US" sz="3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Adaptation, memory, and </a:t>
            </a:r>
            <a:r>
              <a:rPr lang="en-US" sz="3600" b="1" i="1" dirty="0"/>
              <a:t>maximum response </a:t>
            </a:r>
          </a:p>
        </p:txBody>
      </p:sp>
    </p:spTree>
    <p:extLst>
      <p:ext uri="{BB962C8B-B14F-4D97-AF65-F5344CB8AC3E}">
        <p14:creationId xmlns:p14="http://schemas.microsoft.com/office/powerpoint/2010/main" val="185418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76" y="2540000"/>
            <a:ext cx="4980724" cy="3314700"/>
          </a:xfrm>
        </p:spPr>
        <p:txBody>
          <a:bodyPr/>
          <a:lstStyle/>
          <a:p>
            <a:pPr algn="l"/>
            <a:r>
              <a:rPr lang="en-US" sz="3200" dirty="0" smtClean="0"/>
              <a:t>Use micro-patterned substrates: make cells migrate along a line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1D motion is easier to analyze then 2D migration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We can use the lines to investigate single cell vs. cluster migration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04076" y="189620"/>
            <a:ext cx="87137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/>
              <a:t>1. </a:t>
            </a:r>
            <a:r>
              <a:rPr lang="en-US" sz="3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Adaptation, memory, and </a:t>
            </a:r>
            <a:r>
              <a:rPr lang="en-US" sz="3600" b="1" i="1" dirty="0"/>
              <a:t>maximum response </a:t>
            </a:r>
          </a:p>
        </p:txBody>
      </p:sp>
      <p:pic>
        <p:nvPicPr>
          <p:cNvPr id="4" name="Picture 3" descr="Wavedevic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58" y="1739900"/>
            <a:ext cx="3733467" cy="3975100"/>
          </a:xfrm>
          <a:prstGeom prst="rect">
            <a:avLst/>
          </a:prstGeom>
        </p:spPr>
      </p:pic>
      <p:pic>
        <p:nvPicPr>
          <p:cNvPr id="5" name="Picture 4" descr="Cap1_050219_pos2_t187_SNAPSH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4248150"/>
            <a:ext cx="1543875" cy="13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1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-05-16_TL269+10min wave+PEG stripe_Clus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400" y="1130300"/>
            <a:ext cx="5054600" cy="5054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21933" y="3903135"/>
            <a:ext cx="5071534" cy="1625599"/>
            <a:chOff x="1921933" y="3903135"/>
            <a:chExt cx="939797" cy="1625599"/>
          </a:xfrm>
        </p:grpSpPr>
        <p:grpSp>
          <p:nvGrpSpPr>
            <p:cNvPr id="11" name="Group 10"/>
            <p:cNvGrpSpPr/>
            <p:nvPr/>
          </p:nvGrpSpPr>
          <p:grpSpPr>
            <a:xfrm>
              <a:off x="1921934" y="4254500"/>
              <a:ext cx="931332" cy="80433"/>
              <a:chOff x="1921934" y="4254500"/>
              <a:chExt cx="931332" cy="8043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921934" y="4254500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926166" y="4334933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1926167" y="4787900"/>
              <a:ext cx="931332" cy="80433"/>
              <a:chOff x="1921934" y="4254500"/>
              <a:chExt cx="931332" cy="80433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921934" y="4254500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926166" y="4334933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1921933" y="4521200"/>
              <a:ext cx="931332" cy="80433"/>
              <a:chOff x="1921934" y="4254500"/>
              <a:chExt cx="931332" cy="80433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1921934" y="4254500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926166" y="4334933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1930398" y="5071534"/>
              <a:ext cx="931332" cy="80433"/>
              <a:chOff x="1921934" y="4254500"/>
              <a:chExt cx="931332" cy="80433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1921934" y="4254500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926166" y="4334933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1930398" y="3903135"/>
              <a:ext cx="931332" cy="169333"/>
              <a:chOff x="1921934" y="4254500"/>
              <a:chExt cx="931332" cy="169333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921934" y="4254500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926166" y="4423833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1930398" y="5359401"/>
              <a:ext cx="931332" cy="169333"/>
              <a:chOff x="1921934" y="4254500"/>
              <a:chExt cx="931332" cy="169333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21934" y="4254500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926166" y="4423833"/>
                <a:ext cx="9271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/>
          <p:nvPr/>
        </p:nvSpPr>
        <p:spPr>
          <a:xfrm>
            <a:off x="2017165" y="161996"/>
            <a:ext cx="4801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 of experimental movie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13600" y="3810000"/>
            <a:ext cx="12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 stripe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77100" y="5232400"/>
            <a:ext cx="12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 stripe</a:t>
            </a:r>
            <a:endParaRPr lang="en-US" dirty="0"/>
          </a:p>
        </p:txBody>
      </p:sp>
      <p:sp>
        <p:nvSpPr>
          <p:cNvPr id="3" name="Left Brace 2"/>
          <p:cNvSpPr/>
          <p:nvPr/>
        </p:nvSpPr>
        <p:spPr>
          <a:xfrm rot="10800000">
            <a:off x="7061200" y="4254500"/>
            <a:ext cx="342900" cy="889000"/>
          </a:xfrm>
          <a:prstGeom prst="leftBrace">
            <a:avLst>
              <a:gd name="adj1" fmla="val 8333"/>
              <a:gd name="adj2" fmla="val 50730"/>
            </a:avLst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42200" y="4330700"/>
            <a:ext cx="151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Narrow stripes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3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507984"/>
            <a:ext cx="7772400" cy="1511316"/>
          </a:xfrm>
        </p:spPr>
        <p:txBody>
          <a:bodyPr/>
          <a:lstStyle/>
          <a:p>
            <a:pPr algn="l"/>
            <a:r>
              <a:rPr lang="en-US" sz="3200" dirty="0" smtClean="0"/>
              <a:t>Question 1: do cell maximize their response by forming clusters?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06400" y="4914884"/>
            <a:ext cx="7772400" cy="151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/>
              <a:t>Answer: </a:t>
            </a:r>
            <a:r>
              <a:rPr lang="en-US" sz="3200" dirty="0" smtClean="0">
                <a:solidFill>
                  <a:srgbClr val="FF0000"/>
                </a:solidFill>
              </a:rPr>
              <a:t>no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3" name="Picture 2" descr="CIvsTime_SingleCluster_cAMPbg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747402"/>
            <a:ext cx="4089400" cy="30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2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507984"/>
            <a:ext cx="7772400" cy="1511316"/>
          </a:xfrm>
        </p:spPr>
        <p:txBody>
          <a:bodyPr/>
          <a:lstStyle/>
          <a:p>
            <a:pPr algn="l"/>
            <a:r>
              <a:rPr lang="en-US" sz="3200" dirty="0" smtClean="0"/>
              <a:t>Question 2: </a:t>
            </a:r>
            <a:r>
              <a:rPr lang="en-US" sz="3200" dirty="0"/>
              <a:t>Is the maximum response a function of the background </a:t>
            </a:r>
            <a:r>
              <a:rPr lang="en-US" sz="3200" dirty="0" smtClean="0"/>
              <a:t>concentration?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06400" y="5429901"/>
            <a:ext cx="7772400" cy="151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/>
              <a:t>Answer: </a:t>
            </a:r>
            <a:r>
              <a:rPr lang="en-US" sz="3200" dirty="0" smtClean="0">
                <a:solidFill>
                  <a:srgbClr val="008000"/>
                </a:solidFill>
              </a:rPr>
              <a:t>yes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3" name="Picture 2" descr="ExpCIvsT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019300"/>
            <a:ext cx="7772400" cy="33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3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4501" y="504398"/>
            <a:ext cx="9214624" cy="5406599"/>
            <a:chOff x="444501" y="504398"/>
            <a:chExt cx="9214624" cy="5406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314" y="504398"/>
              <a:ext cx="5127811" cy="39624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4501" y="5080000"/>
              <a:ext cx="792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 concentration affects constitutive binding to receptors and has a direct link to memory component M</a:t>
              </a:r>
              <a:endParaRPr lang="en-US" dirty="0"/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04076" y="189620"/>
            <a:ext cx="87137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smtClean="0"/>
              <a:t>Can we again extend the model?</a:t>
            </a:r>
            <a:endParaRPr lang="en-US" sz="36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2557" y="1209812"/>
            <a:ext cx="4552560" cy="2528453"/>
            <a:chOff x="152557" y="1209812"/>
            <a:chExt cx="4552560" cy="25284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614" y="1209812"/>
              <a:ext cx="2761503" cy="2133888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152557" y="1383434"/>
              <a:ext cx="2016943" cy="2354831"/>
              <a:chOff x="152557" y="1383434"/>
              <a:chExt cx="2016943" cy="235483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557" y="1383434"/>
                <a:ext cx="2016943" cy="1558546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85054" y="3276600"/>
                <a:ext cx="15696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Adaptation</a:t>
                </a:r>
                <a:endParaRPr lang="en-US" dirty="0"/>
              </a:p>
            </p:txBody>
          </p:sp>
        </p:grpSp>
        <p:sp>
          <p:nvSpPr>
            <p:cNvPr id="7" name="Right Arrow 6"/>
            <p:cNvSpPr/>
            <p:nvPr/>
          </p:nvSpPr>
          <p:spPr bwMode="auto">
            <a:xfrm>
              <a:off x="1943614" y="2075962"/>
              <a:ext cx="451772" cy="25723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1734303" y="1209812"/>
              <a:ext cx="13221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Use same</a:t>
              </a:r>
            </a:p>
            <a:p>
              <a:r>
                <a:rPr lang="en-US" sz="2000" dirty="0" smtClean="0"/>
                <a:t>parameters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86954" y="3276600"/>
              <a:ext cx="1249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Memory</a:t>
              </a:r>
              <a:endParaRPr lang="en-US" dirty="0"/>
            </a:p>
          </p:txBody>
        </p:sp>
      </p:grpSp>
      <p:sp>
        <p:nvSpPr>
          <p:cNvPr id="14" name="Right Arrow 13"/>
          <p:cNvSpPr/>
          <p:nvPr/>
        </p:nvSpPr>
        <p:spPr bwMode="auto">
          <a:xfrm>
            <a:off x="4700203" y="2075962"/>
            <a:ext cx="451772" cy="2572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4315414" y="1029491"/>
            <a:ext cx="132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 same</a:t>
            </a:r>
          </a:p>
          <a:p>
            <a:r>
              <a:rPr lang="en-US" sz="2000" dirty="0" smtClean="0"/>
              <a:t>parameters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792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384"/>
            <a:ext cx="7772400" cy="787416"/>
          </a:xfrm>
        </p:spPr>
        <p:txBody>
          <a:bodyPr/>
          <a:lstStyle/>
          <a:p>
            <a:pPr algn="l"/>
            <a:r>
              <a:rPr lang="en-US" sz="3200" dirty="0" smtClean="0"/>
              <a:t>Model results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06400" y="4843349"/>
            <a:ext cx="7772400" cy="151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/>
              <a:t>Compare with: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112950"/>
            <a:ext cx="7772400" cy="3343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43" y="4697982"/>
            <a:ext cx="4667751" cy="20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286173" y="3695700"/>
            <a:ext cx="841925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Advantages: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Your experimental collaborator never tells you are hopelessly naïve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Speed and surprising results </a:t>
            </a:r>
            <a:endParaRPr lang="en-US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560" y="1333499"/>
            <a:ext cx="1903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Biologist </a:t>
            </a:r>
            <a:endParaRPr lang="en-US" dirty="0"/>
          </a:p>
        </p:txBody>
      </p:sp>
      <p:sp>
        <p:nvSpPr>
          <p:cNvPr id="12" name="Curved Down Arrow 11"/>
          <p:cNvSpPr/>
          <p:nvPr/>
        </p:nvSpPr>
        <p:spPr bwMode="auto">
          <a:xfrm>
            <a:off x="2908300" y="984994"/>
            <a:ext cx="2006600" cy="697009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4546" y="292099"/>
            <a:ext cx="122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86246" y="1333499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92006" y="292099"/>
            <a:ext cx="3903794" cy="3099377"/>
            <a:chOff x="592006" y="292099"/>
            <a:chExt cx="3903794" cy="3099377"/>
          </a:xfrm>
        </p:grpSpPr>
        <p:sp>
          <p:nvSpPr>
            <p:cNvPr id="3" name="TextBox 2"/>
            <p:cNvSpPr txBox="1"/>
            <p:nvPr/>
          </p:nvSpPr>
          <p:spPr>
            <a:xfrm>
              <a:off x="817560" y="2806700"/>
              <a:ext cx="178219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 err="1" smtClean="0"/>
                <a:t>Modelist</a:t>
              </a:r>
              <a:endParaRPr lang="en-US" sz="3200" b="1" i="1" dirty="0"/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3022600" y="292099"/>
              <a:ext cx="1473200" cy="55880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92006" y="1295398"/>
              <a:ext cx="2265494" cy="64770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2044700" y="753764"/>
              <a:ext cx="1422400" cy="201483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1435100" y="1943100"/>
              <a:ext cx="165100" cy="8255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2146300" y="36957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70360" y="2806700"/>
            <a:ext cx="41426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Intrinsic collaboration</a:t>
            </a:r>
            <a:endParaRPr lang="en-US" sz="3200" b="1" i="1" dirty="0"/>
          </a:p>
        </p:txBody>
      </p:sp>
      <p:sp>
        <p:nvSpPr>
          <p:cNvPr id="34" name="Curved Down Arrow 33"/>
          <p:cNvSpPr/>
          <p:nvPr/>
        </p:nvSpPr>
        <p:spPr bwMode="auto">
          <a:xfrm>
            <a:off x="2599752" y="2580903"/>
            <a:ext cx="1426148" cy="451594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5" name="Curved Down Arrow 34"/>
          <p:cNvSpPr/>
          <p:nvPr/>
        </p:nvSpPr>
        <p:spPr bwMode="auto">
          <a:xfrm flipH="1" flipV="1">
            <a:off x="2548952" y="3165679"/>
            <a:ext cx="1426148" cy="451594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286173" y="5265360"/>
            <a:ext cx="8419254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cs typeface="+mn-cs"/>
              </a:rPr>
              <a:t>Disdvantages</a:t>
            </a:r>
            <a:r>
              <a:rPr lang="en-US" dirty="0" smtClean="0">
                <a:cs typeface="+mn-cs"/>
              </a:rPr>
              <a:t>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You are not good at either</a:t>
            </a:r>
            <a:r>
              <a:rPr lang="is-IS" dirty="0" smtClean="0">
                <a:cs typeface="+mn-cs"/>
              </a:rPr>
              <a:t>…</a:t>
            </a:r>
            <a:endParaRPr lang="en-US" dirty="0" smtClean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Funding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533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34" grpId="0" animBg="1"/>
      <p:bldP spid="35" grpId="0" animBg="1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384"/>
            <a:ext cx="7772400" cy="787416"/>
          </a:xfrm>
        </p:spPr>
        <p:txBody>
          <a:bodyPr/>
          <a:lstStyle/>
          <a:p>
            <a:pPr algn="l"/>
            <a:r>
              <a:rPr lang="en-US" sz="3200" dirty="0" smtClean="0"/>
              <a:t>Quantification: average chemotactic index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45" y="939800"/>
            <a:ext cx="5949800" cy="44623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943600" y="4279900"/>
            <a:ext cx="241300" cy="1358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051300" y="5842000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Steep drop due to </a:t>
            </a:r>
            <a:r>
              <a:rPr lang="en-US" dirty="0" err="1" smtClean="0"/>
              <a:t>bistability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 flipV="1">
            <a:off x="2197099" y="3314700"/>
            <a:ext cx="177801" cy="1905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3800" y="3416300"/>
            <a:ext cx="84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48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500" y="1188146"/>
            <a:ext cx="882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Cell motion is intrinsically three dimensional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7500" y="408902"/>
            <a:ext cx="87137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 smtClean="0"/>
              <a:t>3. 3D Models</a:t>
            </a:r>
            <a:endParaRPr lang="en-US" sz="3600" b="1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endParaRPr lang="en-US" sz="3600" b="1" i="1" dirty="0"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6323" y="2547609"/>
            <a:ext cx="327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Migrating Through Collagen Matrix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5791200"/>
            <a:ext cx="6791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Betzig</a:t>
            </a:r>
            <a:r>
              <a:rPr lang="en-US" dirty="0" smtClean="0"/>
              <a:t> group, </a:t>
            </a:r>
            <a:r>
              <a:rPr lang="en-US" dirty="0" err="1" smtClean="0"/>
              <a:t>Janelia</a:t>
            </a:r>
            <a:r>
              <a:rPr lang="en-US" dirty="0"/>
              <a:t> (Lattice light sheet </a:t>
            </a:r>
            <a:r>
              <a:rPr lang="en-US" dirty="0" smtClean="0"/>
              <a:t>microscopy)</a:t>
            </a:r>
            <a:endParaRPr lang="en-US" dirty="0"/>
          </a:p>
        </p:txBody>
      </p:sp>
      <p:pic>
        <p:nvPicPr>
          <p:cNvPr id="13" name="Cell Migrating Through Collagen Matr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1711366"/>
            <a:ext cx="3887011" cy="35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500" y="1346227"/>
            <a:ext cx="882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Cell motion is intrinsically three dimensional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7500" y="408902"/>
            <a:ext cx="87137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 smtClean="0"/>
              <a:t>3. 3D Models</a:t>
            </a:r>
            <a:endParaRPr lang="en-US" sz="3600" b="1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endParaRPr lang="en-US" sz="3600" b="1" i="1" dirty="0">
              <a:cs typeface="+mn-cs"/>
            </a:endParaRPr>
          </a:p>
        </p:txBody>
      </p:sp>
      <p:pic>
        <p:nvPicPr>
          <p:cNvPr id="8" name="Capture 13 3D fluo timel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396" y="2028175"/>
            <a:ext cx="4257148" cy="3209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6323" y="2132111"/>
            <a:ext cx="3274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Amoeboid motion</a:t>
            </a:r>
          </a:p>
          <a:p>
            <a:r>
              <a:rPr lang="en-US" dirty="0" smtClean="0"/>
              <a:t>-random actin-filled protrusions (pseudopods filled with </a:t>
            </a:r>
            <a:r>
              <a:rPr lang="en-US" dirty="0" err="1" smtClean="0"/>
              <a:t>limE</a:t>
            </a:r>
            <a:r>
              <a:rPr lang="en-US" dirty="0" smtClean="0"/>
              <a:t>-GFP)</a:t>
            </a:r>
          </a:p>
          <a:p>
            <a:r>
              <a:rPr lang="en-US" dirty="0" smtClean="0"/>
              <a:t>-can occur in vertical direction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1500" y="5791200"/>
            <a:ext cx="8184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Modeling deforming cells, especially in 3D, is really challenging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3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500" y="480134"/>
            <a:ext cx="882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Additional challenge: cells can utilize different modes of migration</a:t>
            </a:r>
          </a:p>
        </p:txBody>
      </p:sp>
      <p:pic>
        <p:nvPicPr>
          <p:cNvPr id="12" name="Capture 13 3D fluo timel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394" y="2028175"/>
            <a:ext cx="1729362" cy="1303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6321" y="2132139"/>
            <a:ext cx="2445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Amoeboid motion</a:t>
            </a:r>
            <a:endParaRPr lang="en-US" dirty="0"/>
          </a:p>
        </p:txBody>
      </p:sp>
      <p:pic>
        <p:nvPicPr>
          <p:cNvPr id="4" name="Picture 3" descr="fant_snapsh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6" y="3562848"/>
            <a:ext cx="1737360" cy="981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8721" y="3449607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Fan-shaped 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3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apture 13 3D fluo timel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94" y="2028175"/>
            <a:ext cx="1729362" cy="1303978"/>
          </a:xfrm>
          <a:prstGeom prst="rect">
            <a:avLst/>
          </a:prstGeom>
        </p:spPr>
      </p:pic>
      <p:pic>
        <p:nvPicPr>
          <p:cNvPr id="7" name="Capture 9 3D timelaps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346" y="2027968"/>
            <a:ext cx="5581924" cy="3156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1329" y="2344951"/>
            <a:ext cx="2792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Fan-shaped motion</a:t>
            </a:r>
          </a:p>
          <a:p>
            <a:r>
              <a:rPr lang="en-US" dirty="0" smtClean="0"/>
              <a:t>-cell “glides”</a:t>
            </a:r>
          </a:p>
          <a:p>
            <a:r>
              <a:rPr lang="en-US" dirty="0" smtClean="0"/>
              <a:t>-shape is constant</a:t>
            </a:r>
          </a:p>
          <a:p>
            <a:r>
              <a:rPr lang="en-US" dirty="0" smtClean="0"/>
              <a:t>-resembles </a:t>
            </a:r>
            <a:r>
              <a:rPr lang="en-US" dirty="0" err="1" smtClean="0"/>
              <a:t>keratocyte</a:t>
            </a:r>
            <a:r>
              <a:rPr lang="en-US" dirty="0" smtClean="0"/>
              <a:t> motion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8394" y="591867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LimE</a:t>
            </a:r>
            <a:r>
              <a:rPr lang="en-US" dirty="0" smtClean="0"/>
              <a:t>-GFP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7500" y="480134"/>
            <a:ext cx="882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Additional challenge: cells can utilize different modes of migration</a:t>
            </a:r>
          </a:p>
        </p:txBody>
      </p:sp>
    </p:spTree>
    <p:extLst>
      <p:ext uri="{BB962C8B-B14F-4D97-AF65-F5344CB8AC3E}">
        <p14:creationId xmlns:p14="http://schemas.microsoft.com/office/powerpoint/2010/main" val="216004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apture 13 3D fluo timel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94" y="2028175"/>
            <a:ext cx="1729362" cy="1303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9537" y="2132139"/>
            <a:ext cx="2445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Amoeboid motion</a:t>
            </a:r>
            <a:endParaRPr lang="en-US" dirty="0"/>
          </a:p>
        </p:txBody>
      </p:sp>
      <p:pic>
        <p:nvPicPr>
          <p:cNvPr id="4" name="Picture 3" descr="fant_snapsh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6" y="3597801"/>
            <a:ext cx="1737360" cy="981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8721" y="3449607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Fan-shaped motion</a:t>
            </a:r>
            <a:endParaRPr lang="en-US" dirty="0"/>
          </a:p>
        </p:txBody>
      </p:sp>
      <p:pic>
        <p:nvPicPr>
          <p:cNvPr id="8" name="Capture 7 3D movi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396" y="4893139"/>
            <a:ext cx="1737360" cy="9825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74513" y="4825420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Oscillatory motion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500" y="480134"/>
            <a:ext cx="882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Additional challenge: cells can utilize different modes of migration</a:t>
            </a:r>
          </a:p>
        </p:txBody>
      </p:sp>
    </p:spTree>
    <p:extLst>
      <p:ext uri="{BB962C8B-B14F-4D97-AF65-F5344CB8AC3E}">
        <p14:creationId xmlns:p14="http://schemas.microsoft.com/office/powerpoint/2010/main" val="256012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apture 13 3D fluo timel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94" y="2028175"/>
            <a:ext cx="1729362" cy="1303978"/>
          </a:xfrm>
          <a:prstGeom prst="rect">
            <a:avLst/>
          </a:prstGeom>
        </p:spPr>
      </p:pic>
      <p:pic>
        <p:nvPicPr>
          <p:cNvPr id="4" name="Picture 3" descr="fant_snapsh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6" y="3562848"/>
            <a:ext cx="1737360" cy="981456"/>
          </a:xfrm>
          <a:prstGeom prst="rect">
            <a:avLst/>
          </a:prstGeom>
        </p:spPr>
      </p:pic>
      <p:pic>
        <p:nvPicPr>
          <p:cNvPr id="8" name="Capture 7 3D movi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356" y="1935811"/>
            <a:ext cx="5335379" cy="36252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74514" y="2646678"/>
            <a:ext cx="2829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Oscillatory motion</a:t>
            </a:r>
          </a:p>
          <a:p>
            <a:r>
              <a:rPr lang="en-US" dirty="0" smtClean="0"/>
              <a:t>-cell cycles between spreading and vertical extensions</a:t>
            </a:r>
          </a:p>
          <a:p>
            <a:r>
              <a:rPr lang="en-US" dirty="0" smtClean="0"/>
              <a:t>-engineered cells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8415" y="5782798"/>
            <a:ext cx="2941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mCherry-FRB-Inp54p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8679" y="6188831"/>
            <a:ext cx="2201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Miao et al, 2017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500" y="480134"/>
            <a:ext cx="882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Additional challenge: cells can utilize different modes of migration</a:t>
            </a:r>
          </a:p>
        </p:txBody>
      </p:sp>
    </p:spTree>
    <p:extLst>
      <p:ext uri="{BB962C8B-B14F-4D97-AF65-F5344CB8AC3E}">
        <p14:creationId xmlns:p14="http://schemas.microsoft.com/office/powerpoint/2010/main" val="284667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575" y="138679"/>
            <a:ext cx="9062435" cy="1325563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3D computational cell model</a:t>
            </a:r>
            <a:endParaRPr lang="en-US" i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500" y="2014076"/>
            <a:ext cx="882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Two key ingredients: 1) Mechanics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	    2)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Biochemistiry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514" y="4160348"/>
            <a:ext cx="728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Should be based on experimental data</a:t>
            </a:r>
          </a:p>
          <a:p>
            <a:r>
              <a:rPr lang="en-US" dirty="0" smtClean="0"/>
              <a:t>Should reproduce experimental results</a:t>
            </a:r>
          </a:p>
          <a:p>
            <a:r>
              <a:rPr lang="en-US" dirty="0" smtClean="0"/>
              <a:t>Can test mechanisms</a:t>
            </a:r>
          </a:p>
          <a:p>
            <a:r>
              <a:rPr lang="en-US" dirty="0" smtClean="0"/>
              <a:t>Should be extendable</a:t>
            </a:r>
          </a:p>
        </p:txBody>
      </p:sp>
    </p:spTree>
    <p:extLst>
      <p:ext uri="{BB962C8B-B14F-4D97-AF65-F5344CB8AC3E}">
        <p14:creationId xmlns:p14="http://schemas.microsoft.com/office/powerpoint/2010/main" val="181437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1915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294"/>
                </a:solidFill>
              </a:rPr>
              <a:t>Mechanics:</a:t>
            </a:r>
            <a:br>
              <a:rPr lang="en-US" sz="3200" dirty="0" smtClean="0">
                <a:solidFill>
                  <a:srgbClr val="000294"/>
                </a:solidFill>
              </a:rPr>
            </a:br>
            <a:r>
              <a:rPr lang="en-US" sz="3200" dirty="0" smtClean="0">
                <a:solidFill>
                  <a:srgbClr val="000294"/>
                </a:solidFill>
              </a:rPr>
              <a:t>How </a:t>
            </a:r>
            <a:r>
              <a:rPr lang="en-US" sz="3200" dirty="0">
                <a:solidFill>
                  <a:srgbClr val="000294"/>
                </a:solidFill>
              </a:rPr>
              <a:t>to model complex, </a:t>
            </a:r>
            <a:r>
              <a:rPr lang="en-US" sz="3200" dirty="0" smtClean="0">
                <a:solidFill>
                  <a:srgbClr val="000294"/>
                </a:solidFill>
              </a:rPr>
              <a:t>deforming geometries</a:t>
            </a:r>
            <a:r>
              <a:rPr lang="en-US" sz="3200" dirty="0">
                <a:solidFill>
                  <a:srgbClr val="000294"/>
                </a:solidFill>
              </a:rPr>
              <a:t>?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85800" y="1498600"/>
            <a:ext cx="731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Phase field method avoids tracking of an interface and can implement correct boundary conditions. </a:t>
            </a:r>
          </a:p>
        </p:txBody>
      </p:sp>
      <p:grpSp>
        <p:nvGrpSpPr>
          <p:cNvPr id="17422" name="Group 14"/>
          <p:cNvGrpSpPr>
            <a:grpSpLocks/>
          </p:cNvGrpSpPr>
          <p:nvPr/>
        </p:nvGrpSpPr>
        <p:grpSpPr bwMode="auto">
          <a:xfrm>
            <a:off x="457200" y="2895600"/>
            <a:ext cx="8077200" cy="2819400"/>
            <a:chOff x="288" y="1824"/>
            <a:chExt cx="5088" cy="1776"/>
          </a:xfrm>
        </p:grpSpPr>
        <p:pic>
          <p:nvPicPr>
            <p:cNvPr id="17418" name="Picture 10" descr="C:\My Documents\talks\dicty\2003\final_phase.pn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872"/>
              <a:ext cx="244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0" name="Text Box 12"/>
            <p:cNvSpPr txBox="1">
              <a:spLocks noChangeArrowheads="1"/>
            </p:cNvSpPr>
            <p:nvPr/>
          </p:nvSpPr>
          <p:spPr bwMode="auto">
            <a:xfrm>
              <a:off x="288" y="1824"/>
              <a:ext cx="2592" cy="1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Basic idea: Introduce an auxiliary field (the phase field) that takes on one value in the interior and another in the exterior and that varies smoothly from one to the other across a narrow diffuse interface.</a:t>
              </a:r>
            </a:p>
            <a:p>
              <a:pPr>
                <a:spcBef>
                  <a:spcPct val="50000"/>
                </a:spcBef>
              </a:pPr>
              <a:r>
                <a:rPr lang="en-US" sz="2000"/>
                <a:t>Shape changes and membrane specific events can easily be incorporated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90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500" y="482628"/>
            <a:ext cx="882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model a cell moving on a flat surface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2899" y="1346200"/>
            <a:ext cx="9601201" cy="3911600"/>
            <a:chOff x="1333499" y="2247900"/>
            <a:chExt cx="7229463" cy="2641600"/>
          </a:xfrm>
        </p:grpSpPr>
        <p:pic>
          <p:nvPicPr>
            <p:cNvPr id="4" name="Picture 3" descr="fig_mode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99" y="2247900"/>
              <a:ext cx="7229463" cy="2641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07100" y="2247900"/>
              <a:ext cx="2555862" cy="264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6400" y="5735935"/>
            <a:ext cx="835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Volume and area conservation, bending energy, membrane tension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1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80224" y="2144808"/>
            <a:ext cx="8382000" cy="28194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Tx/>
              <a:buNone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 smtClean="0">
                <a:cs typeface="+mn-cs"/>
              </a:rPr>
              <a:t>Embryology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 smtClean="0">
                <a:cs typeface="+mn-cs"/>
              </a:rPr>
              <a:t>Wound healing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 smtClean="0">
                <a:cs typeface="+mn-cs"/>
              </a:rPr>
              <a:t>Cancer metastasis</a:t>
            </a:r>
          </a:p>
          <a:p>
            <a:pPr eaLnBrk="1" hangingPunct="1">
              <a:lnSpc>
                <a:spcPct val="110000"/>
              </a:lnSpc>
              <a:defRPr/>
            </a:pPr>
            <a:endParaRPr lang="en-US" dirty="0" smtClean="0">
              <a:cs typeface="+mn-cs"/>
            </a:endParaRP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endParaRPr lang="en-US" sz="2800" dirty="0" smtClean="0">
              <a:cs typeface="+mn-cs"/>
            </a:endParaRP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635000" y="159301"/>
            <a:ext cx="8128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>
                <a:solidFill>
                  <a:schemeClr val="accent2"/>
                </a:solidFill>
                <a:cs typeface="+mn-cs"/>
              </a:rPr>
              <a:t>Eukaryotic cell motility plays an important role in various biological processes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5000" y="5307045"/>
            <a:ext cx="8077197" cy="1101873"/>
            <a:chOff x="397663" y="5514257"/>
            <a:chExt cx="8077197" cy="1101873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97663" y="5514257"/>
              <a:ext cx="7767478" cy="11018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580223" y="5616356"/>
              <a:ext cx="789463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>
                  <a:cs typeface="+mn-cs"/>
                </a:rPr>
                <a:t>Combining theory and experiments can give crucial insights at all three levels.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69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4394201" y="2946428"/>
            <a:ext cx="9601202" cy="3911600"/>
            <a:chOff x="-4394201" y="2946428"/>
            <a:chExt cx="9601202" cy="3911600"/>
          </a:xfrm>
        </p:grpSpPr>
        <p:grpSp>
          <p:nvGrpSpPr>
            <p:cNvPr id="7" name="Group 6"/>
            <p:cNvGrpSpPr/>
            <p:nvPr/>
          </p:nvGrpSpPr>
          <p:grpSpPr>
            <a:xfrm>
              <a:off x="-4394201" y="2946428"/>
              <a:ext cx="9601202" cy="3911600"/>
              <a:chOff x="1333498" y="2247900"/>
              <a:chExt cx="7229464" cy="2641600"/>
            </a:xfrm>
          </p:grpSpPr>
          <p:pic>
            <p:nvPicPr>
              <p:cNvPr id="4" name="Picture 3" descr="fig_model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499" y="2247900"/>
                <a:ext cx="7229463" cy="264160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333498" y="2247900"/>
                <a:ext cx="4408443" cy="2641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98154" y="3697118"/>
              <a:ext cx="1409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Plot </a:t>
              </a:r>
              <a:r>
                <a:rPr lang="en-US" dirty="0" err="1" smtClean="0"/>
                <a:t>nullclines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461000" y="4774062"/>
            <a:ext cx="35747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Changing single parameter can change model dynamics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00400" y="2518398"/>
            <a:ext cx="4534493" cy="1223665"/>
            <a:chOff x="3200400" y="1218505"/>
            <a:chExt cx="4534493" cy="1223665"/>
          </a:xfrm>
        </p:grpSpPr>
        <p:sp>
          <p:nvSpPr>
            <p:cNvPr id="9" name="TextBox 8"/>
            <p:cNvSpPr txBox="1"/>
            <p:nvPr/>
          </p:nvSpPr>
          <p:spPr>
            <a:xfrm>
              <a:off x="6388100" y="1218505"/>
              <a:ext cx="1346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Excitable</a:t>
              </a:r>
              <a:endParaRPr lang="en-US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3200400" y="1930400"/>
              <a:ext cx="863600" cy="51177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038600" y="1449338"/>
              <a:ext cx="2324100" cy="59536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568700" y="3344593"/>
            <a:ext cx="4825588" cy="1223665"/>
            <a:chOff x="3200400" y="1218505"/>
            <a:chExt cx="4825588" cy="1223665"/>
          </a:xfrm>
        </p:grpSpPr>
        <p:sp>
          <p:nvSpPr>
            <p:cNvPr id="13" name="TextBox 12"/>
            <p:cNvSpPr txBox="1"/>
            <p:nvPr/>
          </p:nvSpPr>
          <p:spPr>
            <a:xfrm>
              <a:off x="6388100" y="1218505"/>
              <a:ext cx="16378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Monostable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200400" y="1930400"/>
              <a:ext cx="863600" cy="51177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013200" y="1462038"/>
              <a:ext cx="2324100" cy="59536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939754" y="2985223"/>
            <a:ext cx="5052342" cy="1223665"/>
            <a:chOff x="3200400" y="1218505"/>
            <a:chExt cx="4607445" cy="1223665"/>
          </a:xfrm>
        </p:grpSpPr>
        <p:sp>
          <p:nvSpPr>
            <p:cNvPr id="17" name="TextBox 16"/>
            <p:cNvSpPr txBox="1"/>
            <p:nvPr/>
          </p:nvSpPr>
          <p:spPr>
            <a:xfrm>
              <a:off x="6388100" y="1218505"/>
              <a:ext cx="1419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Oscillatory</a:t>
              </a: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3200400" y="1930400"/>
              <a:ext cx="863600" cy="51177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025900" y="1487438"/>
              <a:ext cx="2324100" cy="59536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71154" y="802533"/>
            <a:ext cx="3546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Motion driven by output of a two-component intra-cellular model: activator A and inhibitor I</a:t>
            </a:r>
          </a:p>
        </p:txBody>
      </p:sp>
      <p:pic>
        <p:nvPicPr>
          <p:cNvPr id="21" name="Picture 20" descr="3D_model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09" y="1023688"/>
            <a:ext cx="4965701" cy="118875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8988" y="241300"/>
            <a:ext cx="1843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294"/>
                </a:solidFill>
              </a:rPr>
              <a:t>Biochemistry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4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1217" y="429208"/>
            <a:ext cx="35844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3200" i="1" dirty="0" smtClean="0">
                <a:solidFill>
                  <a:srgbClr val="4472C4">
                    <a:lumMod val="75000"/>
                  </a:srgbClr>
                </a:solidFill>
                <a:latin typeface="Calibri Light"/>
              </a:rPr>
              <a:t>Modeling </a:t>
            </a:r>
            <a:r>
              <a:rPr lang="en-US" sz="3200" i="1" dirty="0">
                <a:solidFill>
                  <a:srgbClr val="4472C4">
                    <a:lumMod val="75000"/>
                  </a:srgbClr>
                </a:solidFill>
                <a:latin typeface="Calibri Light"/>
              </a:rPr>
              <a:t>results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209" y="4625235"/>
            <a:ext cx="149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Amoeboid</a:t>
            </a:r>
            <a:endParaRPr lang="en-US" dirty="0"/>
          </a:p>
        </p:txBody>
      </p:sp>
      <p:pic>
        <p:nvPicPr>
          <p:cNvPr id="2" name="amoe_eta_7_c2_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400" y="2289169"/>
            <a:ext cx="2501908" cy="187643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764416" y="4625235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Fan-shaped</a:t>
            </a:r>
            <a:endParaRPr lang="en-US" dirty="0"/>
          </a:p>
        </p:txBody>
      </p:sp>
      <p:pic>
        <p:nvPicPr>
          <p:cNvPr id="4" name="fan_eta_7_c2_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02000" y="2286000"/>
            <a:ext cx="2506133" cy="1879600"/>
          </a:xfrm>
          <a:prstGeom prst="rect">
            <a:avLst/>
          </a:prstGeom>
        </p:spPr>
      </p:pic>
      <p:pic>
        <p:nvPicPr>
          <p:cNvPr id="5" name="osci_cell_eta7_c2_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10300" y="2286000"/>
            <a:ext cx="2506134" cy="187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45716" y="4625235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1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8401" y="429208"/>
            <a:ext cx="6934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3200" i="1" dirty="0" smtClean="0">
                <a:solidFill>
                  <a:srgbClr val="4472C4">
                    <a:lumMod val="75000"/>
                  </a:srgbClr>
                </a:solidFill>
                <a:latin typeface="Calibri Light"/>
              </a:rPr>
              <a:t>Parameters determine morphology and migration mode</a:t>
            </a:r>
            <a:endParaRPr lang="en-US" sz="3200" i="1" dirty="0">
              <a:solidFill>
                <a:srgbClr val="4472C4">
                  <a:lumMod val="75000"/>
                </a:srgbClr>
              </a:solidFill>
              <a:latin typeface="Calibri Light"/>
            </a:endParaRPr>
          </a:p>
        </p:txBody>
      </p:sp>
      <p:pic>
        <p:nvPicPr>
          <p:cNvPr id="9" name="Picture 8" descr="mode_ph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790700"/>
            <a:ext cx="5335161" cy="4089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127002" y="3378199"/>
            <a:ext cx="2535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Protrusion strength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6032500"/>
            <a:ext cx="3047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Biochemical parameter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3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7500" y="480134"/>
            <a:ext cx="882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about these waves in the oscillatory cells?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Used lattice light sheet microscopy to investigate</a:t>
            </a:r>
          </a:p>
        </p:txBody>
      </p:sp>
    </p:spTree>
    <p:extLst>
      <p:ext uri="{BB962C8B-B14F-4D97-AF65-F5344CB8AC3E}">
        <p14:creationId xmlns:p14="http://schemas.microsoft.com/office/powerpoint/2010/main" val="185405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500" y="5891339"/>
            <a:ext cx="4005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 of an oscillatory cell</a:t>
            </a:r>
          </a:p>
          <a:p>
            <a:r>
              <a:rPr lang="en-US" dirty="0" smtClean="0"/>
              <a:t>(w/ Samara </a:t>
            </a:r>
            <a:r>
              <a:rPr lang="en-US" dirty="0" err="1" smtClean="0"/>
              <a:t>Reck</a:t>
            </a:r>
            <a:r>
              <a:rPr lang="en-US" dirty="0" smtClean="0"/>
              <a:t>-Peterson)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500" y="480134"/>
            <a:ext cx="882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about these waves in the oscillatory cells?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Used lattice light sheet microscopy to investigate</a:t>
            </a:r>
          </a:p>
        </p:txBody>
      </p:sp>
      <p:pic>
        <p:nvPicPr>
          <p:cNvPr id="2" name="test 1 side 1 snapshot jpg 10f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669722"/>
            <a:ext cx="4445000" cy="4007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1" y="2256135"/>
            <a:ext cx="278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Qualitatively similar to simulations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6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19" y="1692524"/>
            <a:ext cx="5114483" cy="4132916"/>
          </a:xfrm>
          <a:prstGeom prst="rect">
            <a:avLst/>
          </a:prstGeom>
        </p:spPr>
      </p:pic>
      <p:sp>
        <p:nvSpPr>
          <p:cNvPr id="118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146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Acknowledgements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756" y="1590701"/>
            <a:ext cx="3518544" cy="4471692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10000"/>
              </a:lnSpc>
              <a:buNone/>
              <a:defRPr/>
            </a:pPr>
            <a:r>
              <a:rPr lang="en-US" sz="2000" dirty="0" smtClean="0">
                <a:solidFill>
                  <a:srgbClr val="FF1C27"/>
                </a:solidFill>
              </a:rPr>
              <a:t>	</a:t>
            </a:r>
          </a:p>
          <a:p>
            <a:pPr eaLnBrk="1" hangingPunct="1">
              <a:lnSpc>
                <a:spcPct val="110000"/>
              </a:lnSpc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Monica </a:t>
            </a:r>
            <a:r>
              <a:rPr lang="en-US" sz="2000" dirty="0" err="1">
                <a:solidFill>
                  <a:srgbClr val="000000"/>
                </a:solidFill>
              </a:rPr>
              <a:t>Skoge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	</a:t>
            </a:r>
            <a:r>
              <a:rPr lang="en-US" sz="2000" dirty="0" err="1" smtClean="0">
                <a:solidFill>
                  <a:srgbClr val="000000"/>
                </a:solidFill>
              </a:rPr>
              <a:t>Haicen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Yue</a:t>
            </a:r>
            <a:r>
              <a:rPr lang="en-US" sz="2400" b="1" dirty="0">
                <a:solidFill>
                  <a:srgbClr val="000000"/>
                </a:solidFill>
              </a:rPr>
              <a:t>	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Alex </a:t>
            </a:r>
            <a:r>
              <a:rPr lang="en-US" sz="2000" dirty="0" err="1" smtClean="0">
                <a:solidFill>
                  <a:srgbClr val="000000"/>
                </a:solidFill>
                <a:cs typeface="+mn-cs"/>
              </a:rPr>
              <a:t>Groisman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Albert </a:t>
            </a:r>
            <a:r>
              <a:rPr lang="en-US" sz="2000" dirty="0" err="1">
                <a:solidFill>
                  <a:srgbClr val="000000"/>
                </a:solidFill>
              </a:rPr>
              <a:t>Bae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Herbert Levine	Bill Loomis 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Michael </a:t>
            </a:r>
            <a:r>
              <a:rPr lang="en-US" sz="2000" dirty="0" err="1">
                <a:solidFill>
                  <a:srgbClr val="000000"/>
                </a:solidFill>
              </a:rPr>
              <a:t>Erickstadt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Danny Fuller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Richard </a:t>
            </a:r>
            <a:r>
              <a:rPr lang="en-US" sz="2000" dirty="0" err="1" smtClean="0">
                <a:solidFill>
                  <a:srgbClr val="000000"/>
                </a:solidFill>
                <a:cs typeface="+mn-cs"/>
              </a:rPr>
              <a:t>Firtel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</a:t>
            </a:r>
            <a:r>
              <a:rPr lang="en-US" sz="2000" dirty="0" err="1" smtClean="0">
                <a:solidFill>
                  <a:srgbClr val="000000"/>
                </a:solidFill>
                <a:cs typeface="+mn-cs"/>
              </a:rPr>
              <a:t>Kosuke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 Takeda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Pascale Charest 	</a:t>
            </a:r>
            <a:r>
              <a:rPr lang="en-US" sz="2000" dirty="0" err="1" smtClean="0">
                <a:solidFill>
                  <a:srgbClr val="000000"/>
                </a:solidFill>
                <a:cs typeface="+mn-cs"/>
              </a:rPr>
              <a:t>Richa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+mn-cs"/>
              </a:rPr>
              <a:t>Karmakar</a:t>
            </a: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Elisabeth </a:t>
            </a:r>
            <a:r>
              <a:rPr lang="en-US" sz="2000" dirty="0" err="1" smtClean="0">
                <a:solidFill>
                  <a:srgbClr val="000000"/>
                </a:solidFill>
              </a:rPr>
              <a:t>Ghabache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</a:t>
            </a:r>
            <a:r>
              <a:rPr lang="en-US" sz="2000" dirty="0" err="1" smtClean="0">
                <a:solidFill>
                  <a:srgbClr val="000000"/>
                </a:solidFill>
                <a:cs typeface="+mn-cs"/>
              </a:rPr>
              <a:t>Micha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 Adler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Yuangshen</a:t>
            </a:r>
            <a:r>
              <a:rPr lang="en-US" sz="2000" dirty="0" smtClean="0">
                <a:solidFill>
                  <a:srgbClr val="000000"/>
                </a:solidFill>
              </a:rPr>
              <a:t> Cao	Brian </a:t>
            </a:r>
            <a:r>
              <a:rPr lang="en-US" sz="2000" dirty="0" err="1" smtClean="0">
                <a:solidFill>
                  <a:srgbClr val="000000"/>
                </a:solidFill>
              </a:rPr>
              <a:t>Camley</a:t>
            </a:r>
            <a:endParaRPr lang="en-US" sz="20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Peter </a:t>
            </a:r>
            <a:r>
              <a:rPr lang="en-US" sz="2000" dirty="0" err="1" smtClean="0">
                <a:solidFill>
                  <a:srgbClr val="000000"/>
                </a:solidFill>
                <a:cs typeface="+mn-cs"/>
              </a:rPr>
              <a:t>Devreotes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</a:t>
            </a:r>
            <a:r>
              <a:rPr lang="en-US" sz="2000" dirty="0" err="1" smtClean="0">
                <a:solidFill>
                  <a:srgbClr val="000000"/>
                </a:solidFill>
                <a:cs typeface="+mn-cs"/>
              </a:rPr>
              <a:t>Yuchuan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 Miao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Samara </a:t>
            </a:r>
            <a:r>
              <a:rPr lang="en-US" sz="2000" dirty="0" err="1" smtClean="0">
                <a:solidFill>
                  <a:srgbClr val="000000"/>
                </a:solidFill>
              </a:rPr>
              <a:t>Reck</a:t>
            </a:r>
            <a:r>
              <a:rPr lang="en-US" sz="2000" dirty="0" smtClean="0">
                <a:solidFill>
                  <a:srgbClr val="000000"/>
                </a:solidFill>
              </a:rPr>
              <a:t>-Peterson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</a:t>
            </a:r>
            <a:endParaRPr lang="en-US" sz="2000" dirty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		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FF1C27"/>
                </a:solidFill>
                <a:cs typeface="+mn-cs"/>
              </a:rPr>
              <a:t>			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endParaRPr lang="en-US" sz="2000" dirty="0" smtClean="0">
              <a:solidFill>
                <a:srgbClr val="FF1C27"/>
              </a:solidFill>
              <a:cs typeface="+mn-cs"/>
            </a:endParaRPr>
          </a:p>
        </p:txBody>
      </p:sp>
      <p:sp>
        <p:nvSpPr>
          <p:cNvPr id="1185797" name="Rectangle 5"/>
          <p:cNvSpPr>
            <a:spLocks noChangeArrowheads="1"/>
          </p:cNvSpPr>
          <p:nvPr/>
        </p:nvSpPr>
        <p:spPr bwMode="auto">
          <a:xfrm>
            <a:off x="1098345" y="5941950"/>
            <a:ext cx="42418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800" dirty="0">
                <a:solidFill>
                  <a:srgbClr val="000000"/>
                </a:solidFill>
                <a:cs typeface="+mn-cs"/>
              </a:rPr>
              <a:t>Funding: </a:t>
            </a:r>
            <a:r>
              <a:rPr lang="en-US" sz="2800" dirty="0" smtClean="0">
                <a:solidFill>
                  <a:srgbClr val="000000"/>
                </a:solidFill>
                <a:cs typeface="+mn-cs"/>
              </a:rPr>
              <a:t>NIH, NSF</a:t>
            </a:r>
            <a:endParaRPr lang="en-US" sz="2800" dirty="0">
              <a:solidFill>
                <a:srgbClr val="000000"/>
              </a:solidFill>
              <a:cs typeface="+mn-cs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en-US" sz="2800" dirty="0">
              <a:solidFill>
                <a:srgbClr val="FF1C27"/>
              </a:solidFill>
              <a:cs typeface="+mn-cs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en-US" sz="2800" dirty="0">
              <a:solidFill>
                <a:srgbClr val="FF1C27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3500" y="560072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340159" y="1071883"/>
            <a:ext cx="1744343" cy="184083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132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accent2"/>
                </a:solidFill>
                <a:cs typeface="+mj-cs"/>
              </a:rPr>
              <a:t>Wound healing</a:t>
            </a:r>
          </a:p>
        </p:txBody>
      </p:sp>
      <p:sp>
        <p:nvSpPr>
          <p:cNvPr id="888837" name="Text Box 5"/>
          <p:cNvSpPr txBox="1">
            <a:spLocks noChangeArrowheads="1"/>
          </p:cNvSpPr>
          <p:nvPr/>
        </p:nvSpPr>
        <p:spPr bwMode="auto">
          <a:xfrm>
            <a:off x="876301" y="5707091"/>
            <a:ext cx="787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Wound in zebrafish larvae, showing the leukocytes leaving the vein towards the wound.</a:t>
            </a:r>
          </a:p>
        </p:txBody>
      </p:sp>
      <p:sp>
        <p:nvSpPr>
          <p:cNvPr id="888838" name="Text Box 6"/>
          <p:cNvSpPr txBox="1">
            <a:spLocks noChangeArrowheads="1"/>
          </p:cNvSpPr>
          <p:nvPr/>
        </p:nvSpPr>
        <p:spPr bwMode="auto">
          <a:xfrm>
            <a:off x="5880100" y="6280150"/>
            <a:ext cx="3035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cs typeface="+mn-cs"/>
              </a:rPr>
              <a:t>Paul Martin, University of Bristol</a:t>
            </a:r>
            <a:endParaRPr lang="en-US">
              <a:cs typeface="+mn-cs"/>
            </a:endParaRPr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-1371600" y="4718078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" name="hinted_fishleuk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4725" y="1807888"/>
            <a:ext cx="3555885" cy="268469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89000"/>
            <a:ext cx="7772400" cy="1511300"/>
          </a:xfrm>
        </p:spPr>
        <p:txBody>
          <a:bodyPr/>
          <a:lstStyle/>
          <a:p>
            <a:pPr algn="l"/>
            <a:r>
              <a:rPr lang="en-US" dirty="0" smtClean="0"/>
              <a:t>We will discuss: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6916" y="2291864"/>
            <a:ext cx="81963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Adaptation, memory and maximum response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Cell shape, speed, and adhesion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3D cell models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Border cell </a:t>
            </a:r>
            <a:r>
              <a:rPr lang="en-US" sz="4000" dirty="0" smtClean="0"/>
              <a:t>migration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101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3" name="Rectangle 3"/>
          <p:cNvSpPr>
            <a:spLocks noChangeArrowheads="1"/>
          </p:cNvSpPr>
          <p:nvPr/>
        </p:nvSpPr>
        <p:spPr bwMode="auto">
          <a:xfrm>
            <a:off x="319089" y="799165"/>
            <a:ext cx="8385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800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04076" y="212204"/>
            <a:ext cx="8713788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/>
              <a:t>1. Adaptation, </a:t>
            </a:r>
            <a:r>
              <a:rPr lang="en-US" sz="3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memory, and maximum response </a:t>
            </a:r>
          </a:p>
          <a:p>
            <a:pPr>
              <a:defRPr/>
            </a:pPr>
            <a:endParaRPr lang="en-US" sz="3600" b="1" i="1" dirty="0"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2417996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2615371"/>
            <a:ext cx="2517688" cy="2400007"/>
            <a:chOff x="460376" y="1822543"/>
            <a:chExt cx="2149475" cy="2060600"/>
          </a:xfrm>
        </p:grpSpPr>
        <p:grpSp>
          <p:nvGrpSpPr>
            <p:cNvPr id="76809" name="Group 16"/>
            <p:cNvGrpSpPr>
              <a:grpSpLocks/>
            </p:cNvGrpSpPr>
            <p:nvPr/>
          </p:nvGrpSpPr>
          <p:grpSpPr bwMode="auto">
            <a:xfrm>
              <a:off x="460376" y="1822543"/>
              <a:ext cx="2149475" cy="2060600"/>
              <a:chOff x="110" y="1449"/>
              <a:chExt cx="1354" cy="1298"/>
            </a:xfrm>
          </p:grpSpPr>
          <p:grpSp>
            <p:nvGrpSpPr>
              <p:cNvPr id="76816" name="Group 17"/>
              <p:cNvGrpSpPr>
                <a:grpSpLocks/>
              </p:cNvGrpSpPr>
              <p:nvPr/>
            </p:nvGrpSpPr>
            <p:grpSpPr bwMode="auto">
              <a:xfrm>
                <a:off x="432" y="1480"/>
                <a:ext cx="1032" cy="928"/>
                <a:chOff x="288" y="1808"/>
                <a:chExt cx="672" cy="720"/>
              </a:xfrm>
            </p:grpSpPr>
            <p:sp>
              <p:nvSpPr>
                <p:cNvPr id="29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88" y="1808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" name="Line 19"/>
                <p:cNvSpPr>
                  <a:spLocks noChangeShapeType="1"/>
                </p:cNvSpPr>
                <p:nvPr/>
              </p:nvSpPr>
              <p:spPr bwMode="auto">
                <a:xfrm>
                  <a:off x="288" y="2528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" name="Rectangle 20"/>
              <p:cNvSpPr>
                <a:spLocks noChangeArrowheads="1"/>
              </p:cNvSpPr>
              <p:nvPr/>
            </p:nvSpPr>
            <p:spPr bwMode="auto">
              <a:xfrm>
                <a:off x="110" y="1449"/>
                <a:ext cx="17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cs typeface="+mn-cs"/>
                  </a:rPr>
                  <a:t>c</a:t>
                </a:r>
              </a:p>
            </p:txBody>
          </p:sp>
          <p:sp>
            <p:nvSpPr>
              <p:cNvPr id="28" name="Rectangle 21"/>
              <p:cNvSpPr>
                <a:spLocks noChangeArrowheads="1"/>
              </p:cNvSpPr>
              <p:nvPr/>
            </p:nvSpPr>
            <p:spPr bwMode="auto">
              <a:xfrm>
                <a:off x="934" y="2497"/>
                <a:ext cx="46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cs typeface="+mn-cs"/>
                  </a:rPr>
                  <a:t>space</a:t>
                </a:r>
              </a:p>
            </p:txBody>
          </p:sp>
        </p:grpSp>
        <p:sp>
          <p:nvSpPr>
            <p:cNvPr id="32" name="Line 23"/>
            <p:cNvSpPr>
              <a:spLocks noChangeShapeType="1"/>
            </p:cNvSpPr>
            <p:nvPr/>
          </p:nvSpPr>
          <p:spPr bwMode="auto">
            <a:xfrm flipV="1">
              <a:off x="1108076" y="2165847"/>
              <a:ext cx="1320800" cy="3810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Line 28"/>
            <p:cNvSpPr>
              <a:spLocks noChangeShapeType="1"/>
            </p:cNvSpPr>
            <p:nvPr/>
          </p:nvSpPr>
          <p:spPr bwMode="auto">
            <a:xfrm flipV="1">
              <a:off x="1108076" y="2697659"/>
              <a:ext cx="1320800" cy="3810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57020" y="1489477"/>
            <a:ext cx="87137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 smtClean="0">
                <a:cs typeface="+mn-cs"/>
              </a:rPr>
              <a:t>Chemotaxing</a:t>
            </a:r>
            <a:r>
              <a:rPr lang="en-US" sz="2800" dirty="0" smtClean="0">
                <a:cs typeface="+mn-cs"/>
              </a:rPr>
              <a:t> cells </a:t>
            </a:r>
            <a:r>
              <a:rPr lang="en-US" sz="2800" dirty="0">
                <a:cs typeface="+mn-cs"/>
              </a:rPr>
              <a:t>know which way to go for </a:t>
            </a:r>
            <a:r>
              <a:rPr lang="en-US" sz="2800" dirty="0" smtClean="0">
                <a:cs typeface="+mn-cs"/>
              </a:rPr>
              <a:t>shallow gradients with vastly different background levels</a:t>
            </a:r>
            <a:endParaRPr lang="en-US" sz="2800" dirty="0">
              <a:cs typeface="+mn-cs"/>
            </a:endParaRPr>
          </a:p>
        </p:txBody>
      </p:sp>
      <p:pic>
        <p:nvPicPr>
          <p:cNvPr id="2" name="ax3sing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870" y="2672690"/>
            <a:ext cx="2862667" cy="214700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19089" y="4097138"/>
            <a:ext cx="8558212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2"/>
                </a:solidFill>
                <a:cs typeface="+mn-cs"/>
              </a:rPr>
              <a:t> </a:t>
            </a:r>
          </a:p>
          <a:p>
            <a:pPr>
              <a:defRPr/>
            </a:pPr>
            <a:endParaRPr lang="en-US" sz="3200" dirty="0">
              <a:solidFill>
                <a:schemeClr val="accent2"/>
              </a:solidFill>
              <a:cs typeface="+mn-cs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cs typeface="+mn-cs"/>
              </a:rPr>
              <a:t>Does adaptation play 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a role in gradient </a:t>
            </a:r>
            <a:r>
              <a:rPr lang="en-US" sz="2800" dirty="0" smtClean="0">
                <a:solidFill>
                  <a:srgbClr val="000000"/>
                </a:solidFill>
                <a:cs typeface="+mn-cs"/>
              </a:rPr>
              <a:t>sensing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?</a:t>
            </a:r>
            <a:endParaRPr lang="en-US" sz="2800" dirty="0" smtClean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endParaRPr lang="en-US" sz="2800" dirty="0">
              <a:solidFill>
                <a:schemeClr val="accent2"/>
              </a:solidFill>
              <a:cs typeface="+mn-cs"/>
            </a:endParaRPr>
          </a:p>
          <a:p>
            <a:pPr>
              <a:defRPr/>
            </a:pPr>
            <a:endParaRPr lang="en-US" sz="2800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872" y="5657672"/>
            <a:ext cx="79464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S</a:t>
            </a:r>
            <a:r>
              <a:rPr lang="en-US" b="1" i="1" dirty="0" smtClean="0">
                <a:solidFill>
                  <a:schemeClr val="accent2"/>
                </a:solidFill>
              </a:rPr>
              <a:t>ystem </a:t>
            </a:r>
            <a:r>
              <a:rPr lang="en-US" b="1" i="1" dirty="0">
                <a:solidFill>
                  <a:schemeClr val="accent2"/>
                </a:solidFill>
              </a:rPr>
              <a:t>comes back to identical basal level after a change in external </a:t>
            </a:r>
            <a:r>
              <a:rPr lang="en-US" b="1" i="1" dirty="0" smtClean="0">
                <a:solidFill>
                  <a:schemeClr val="accent2"/>
                </a:solidFill>
              </a:rPr>
              <a:t>environment</a:t>
            </a:r>
            <a:endParaRPr lang="en-US" b="1" i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02400" y="2672690"/>
            <a:ext cx="1928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Dictyostelium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13233" y="3458978"/>
            <a:ext cx="232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These cells are beautiful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83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 descr="swa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02" y="590550"/>
            <a:ext cx="5826125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88963" y="1866900"/>
            <a:ext cx="8443912" cy="4667250"/>
            <a:chOff x="588963" y="1866900"/>
            <a:chExt cx="8443912" cy="4667250"/>
          </a:xfrm>
        </p:grpSpPr>
        <p:sp>
          <p:nvSpPr>
            <p:cNvPr id="1285126" name="Oval 6"/>
            <p:cNvSpPr>
              <a:spLocks noChangeArrowheads="1"/>
            </p:cNvSpPr>
            <p:nvPr/>
          </p:nvSpPr>
          <p:spPr bwMode="auto">
            <a:xfrm>
              <a:off x="3201988" y="1866900"/>
              <a:ext cx="3619500" cy="4699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8852" name="Rectangle 2"/>
            <p:cNvSpPr txBox="1">
              <a:spLocks noChangeArrowheads="1"/>
            </p:cNvSpPr>
            <p:nvPr/>
          </p:nvSpPr>
          <p:spPr bwMode="auto">
            <a:xfrm>
              <a:off x="588963" y="5600700"/>
              <a:ext cx="8443912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>
                  <a:solidFill>
                    <a:schemeClr val="accent2"/>
                  </a:solidFill>
                  <a:latin typeface="Times" charset="0"/>
                </a:rPr>
                <a:t>We measured the response of Ras. This is most upstream component (immediately following the receptor)</a:t>
              </a:r>
              <a:endParaRPr lang="en-US" sz="2800">
                <a:solidFill>
                  <a:schemeClr val="accent2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6414" y="152428"/>
            <a:ext cx="462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Signaling pathway in </a:t>
            </a:r>
            <a:r>
              <a:rPr lang="en-US" dirty="0" err="1" smtClean="0"/>
              <a:t>Dictyostelium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12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2"/>
          <p:cNvGrpSpPr>
            <a:grpSpLocks/>
          </p:cNvGrpSpPr>
          <p:nvPr/>
        </p:nvGrpSpPr>
        <p:grpSpPr bwMode="auto">
          <a:xfrm>
            <a:off x="642939" y="1778000"/>
            <a:ext cx="6938962" cy="6337300"/>
            <a:chOff x="437" y="1094"/>
            <a:chExt cx="3707" cy="3334"/>
          </a:xfrm>
        </p:grpSpPr>
        <p:pic>
          <p:nvPicPr>
            <p:cNvPr id="80902" name="Picture 3" descr="Figure time pulse devices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" y="1170"/>
              <a:ext cx="3563" cy="3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7172" name="Rectangle 4"/>
            <p:cNvSpPr>
              <a:spLocks noChangeArrowheads="1"/>
            </p:cNvSpPr>
            <p:nvPr/>
          </p:nvSpPr>
          <p:spPr bwMode="auto">
            <a:xfrm>
              <a:off x="2112" y="1094"/>
              <a:ext cx="2032" cy="3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80898" name="Picture 5" descr="time_trace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62341"/>
            <a:ext cx="30607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7174" name="Text Box 6"/>
          <p:cNvSpPr txBox="1">
            <a:spLocks noChangeArrowheads="1"/>
          </p:cNvSpPr>
          <p:nvPr/>
        </p:nvSpPr>
        <p:spPr bwMode="auto">
          <a:xfrm>
            <a:off x="4762500" y="1646266"/>
            <a:ext cx="43815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00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en-US" sz="2000">
                <a:latin typeface="Times" charset="0"/>
                <a:cs typeface="+mn-cs"/>
                <a:sym typeface="Symbol" charset="0"/>
              </a:rPr>
              <a:t>Microfluidic device</a:t>
            </a:r>
          </a:p>
          <a:p>
            <a:pPr eaLnBrk="0" hangingPunct="0">
              <a:defRPr/>
            </a:pPr>
            <a:endParaRPr lang="en-US" sz="2000">
              <a:latin typeface="Times" charset="0"/>
              <a:cs typeface="+mn-cs"/>
              <a:sym typeface="Symbol" charset="0"/>
            </a:endParaRPr>
          </a:p>
          <a:p>
            <a:pPr eaLnBrk="0" hangingPunct="0">
              <a:defRPr/>
            </a:pPr>
            <a:r>
              <a:rPr lang="en-US" sz="2000">
                <a:latin typeface="Times" charset="0"/>
                <a:cs typeface="+mn-cs"/>
                <a:sym typeface="Symbol" charset="0"/>
              </a:rPr>
              <a:t>Can change the concentration up or down within less than 1 s.</a:t>
            </a:r>
          </a:p>
        </p:txBody>
      </p:sp>
      <p:sp>
        <p:nvSpPr>
          <p:cNvPr id="1287176" name="Text Box 8"/>
          <p:cNvSpPr txBox="1">
            <a:spLocks noChangeArrowheads="1"/>
          </p:cNvSpPr>
          <p:nvPr/>
        </p:nvSpPr>
        <p:spPr bwMode="auto">
          <a:xfrm>
            <a:off x="5105400" y="6378575"/>
            <a:ext cx="403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+mn-cs"/>
              </a:rPr>
              <a:t>Takeda et al., 2012, Rappel and </a:t>
            </a:r>
            <a:r>
              <a:rPr lang="en-US" sz="1600" dirty="0" err="1">
                <a:cs typeface="+mn-cs"/>
              </a:rPr>
              <a:t>Firtel</a:t>
            </a:r>
            <a:r>
              <a:rPr lang="en-US" sz="1600" dirty="0">
                <a:cs typeface="+mn-cs"/>
              </a:rPr>
              <a:t>, 2012</a:t>
            </a:r>
          </a:p>
        </p:txBody>
      </p:sp>
      <p:sp>
        <p:nvSpPr>
          <p:cNvPr id="1287177" name="Rectangle 9"/>
          <p:cNvSpPr>
            <a:spLocks noChangeArrowheads="1"/>
          </p:cNvSpPr>
          <p:nvPr/>
        </p:nvSpPr>
        <p:spPr bwMode="auto">
          <a:xfrm>
            <a:off x="642952" y="469900"/>
            <a:ext cx="725070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2"/>
                </a:solidFill>
                <a:latin typeface="Times" charset="0"/>
                <a:cs typeface="+mn-cs"/>
              </a:rPr>
              <a:t>Sudden uniform change in </a:t>
            </a:r>
            <a:r>
              <a:rPr lang="en-US" sz="3200" dirty="0" err="1" smtClean="0">
                <a:solidFill>
                  <a:schemeClr val="accent2"/>
                </a:solidFill>
                <a:latin typeface="Times" charset="0"/>
                <a:cs typeface="+mn-cs"/>
              </a:rPr>
              <a:t>chemoattractant</a:t>
            </a:r>
            <a:r>
              <a:rPr lang="en-US" sz="3200" dirty="0" smtClean="0">
                <a:solidFill>
                  <a:schemeClr val="accent2"/>
                </a:solidFill>
                <a:latin typeface="Times" charset="0"/>
                <a:cs typeface="+mn-cs"/>
              </a:rPr>
              <a:t> </a:t>
            </a:r>
          </a:p>
          <a:p>
            <a:pPr>
              <a:defRPr/>
            </a:pPr>
            <a:r>
              <a:rPr lang="en-US" sz="3200" dirty="0" smtClean="0">
                <a:solidFill>
                  <a:schemeClr val="accent2"/>
                </a:solidFill>
                <a:latin typeface="Times" charset="0"/>
                <a:cs typeface="+mn-cs"/>
              </a:rPr>
              <a:t>concentration</a:t>
            </a:r>
            <a:endParaRPr lang="en-US" sz="3200" dirty="0">
              <a:solidFill>
                <a:schemeClr val="accent2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31058</TotalTime>
  <Words>1137</Words>
  <Application>Microsoft Macintosh PowerPoint</Application>
  <PresentationFormat>On-screen Show (4:3)</PresentationFormat>
  <Paragraphs>242</Paragraphs>
  <Slides>45</Slides>
  <Notes>27</Notes>
  <HiddenSlides>0</HiddenSlides>
  <MMClips>19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Default Design</vt:lpstr>
      <vt:lpstr>Office Theme</vt:lpstr>
      <vt:lpstr>5_Office Theme</vt:lpstr>
      <vt:lpstr>Computational modeling of eukaryotic cell migration inspired by experiments</vt:lpstr>
      <vt:lpstr>PowerPoint Presentation</vt:lpstr>
      <vt:lpstr>PowerPoint Presentation</vt:lpstr>
      <vt:lpstr>PowerPoint Presentation</vt:lpstr>
      <vt:lpstr>Wound healing</vt:lpstr>
      <vt:lpstr>We will discuss: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Back-of-the-wave problem</vt:lpstr>
      <vt:lpstr>PowerPoint Presentation</vt:lpstr>
      <vt:lpstr>6 min</vt:lpstr>
      <vt:lpstr>20 min</vt:lpstr>
      <vt:lpstr>Cells do reverse for slow waves</vt:lpstr>
      <vt:lpstr>PowerPoint Presentation</vt:lpstr>
      <vt:lpstr>Memory data; waves</vt:lpstr>
      <vt:lpstr>Do cell maximize their response by forming clusters? Is the maximum response a function of the background concentration?</vt:lpstr>
      <vt:lpstr>Use micro-patterned substrates: make cells migrate along a line  1D motion is easier to analyze then 2D migration  We can use the lines to investigate single cell vs. cluster migration </vt:lpstr>
      <vt:lpstr>PowerPoint Presentation</vt:lpstr>
      <vt:lpstr>Question 1: do cell maximize their response by forming clusters? </vt:lpstr>
      <vt:lpstr>Question 2: Is the maximum response a function of the background concentration? </vt:lpstr>
      <vt:lpstr>PowerPoint Presentation</vt:lpstr>
      <vt:lpstr>Model results</vt:lpstr>
      <vt:lpstr>Quantification: average chemotactic 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computational cell model</vt:lpstr>
      <vt:lpstr>Mechanics: How to model complex, deforming geometries?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>Physics UCSD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A balanced inactivation model for directional sensing </dc:title>
  <cp:keywords/>
  <cp:lastModifiedBy>Wouter-Jan  Rappel</cp:lastModifiedBy>
  <cp:revision>776</cp:revision>
  <dcterms:modified xsi:type="dcterms:W3CDTF">2019-06-30T00:04:00Z</dcterms:modified>
</cp:coreProperties>
</file>